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9" r:id="rId21"/>
    <p:sldId id="276" r:id="rId22"/>
    <p:sldId id="277" r:id="rId23"/>
    <p:sldId id="278" r:id="rId24"/>
    <p:sldId id="283" r:id="rId25"/>
    <p:sldId id="280" r:id="rId26"/>
    <p:sldId id="281" r:id="rId27"/>
    <p:sldId id="282" r:id="rId28"/>
    <p:sldId id="284" r:id="rId29"/>
    <p:sldId id="285" r:id="rId30"/>
    <p:sldId id="286" r:id="rId31"/>
    <p:sldId id="287" r:id="rId32"/>
    <p:sldId id="291"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9E281-3C22-474A-8503-4F48E1A423D2}" type="datetimeFigureOut">
              <a:rPr lang="en-US" smtClean="0"/>
              <a:pPr/>
              <a:t>4/21/2012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2760A-4409-4C84-86F8-7826255EA0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0752183417- </a:t>
            </a:r>
            <a:r>
              <a:rPr lang="en-US" dirty="0" err="1" smtClean="0"/>
              <a:t>Asanga</a:t>
            </a:r>
            <a:endParaRPr lang="en-US" dirty="0"/>
          </a:p>
        </p:txBody>
      </p:sp>
      <p:sp>
        <p:nvSpPr>
          <p:cNvPr id="4" name="Slide Number Placeholder 3"/>
          <p:cNvSpPr>
            <a:spLocks noGrp="1"/>
          </p:cNvSpPr>
          <p:nvPr>
            <p:ph type="sldNum" sz="quarter" idx="10"/>
          </p:nvPr>
        </p:nvSpPr>
        <p:spPr/>
        <p:txBody>
          <a:bodyPr/>
          <a:lstStyle/>
          <a:p>
            <a:fld id="{8D82760A-4409-4C84-86F8-7826255EA066}"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82760A-4409-4C84-86F8-7826255EA066}"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82760A-4409-4C84-86F8-7826255EA066}"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26736-080F-435E-A49D-131F96153FB7}"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26736-080F-435E-A49D-131F96153FB7}"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26736-080F-435E-A49D-131F96153FB7}"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26736-080F-435E-A49D-131F96153FB7}"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26736-080F-435E-A49D-131F96153FB7}"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26736-080F-435E-A49D-131F96153FB7}"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26736-080F-435E-A49D-131F96153FB7}" type="datetimeFigureOut">
              <a:rPr lang="en-US" smtClean="0"/>
              <a:pPr/>
              <a:t>4/21/2012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26736-080F-435E-A49D-131F96153FB7}" type="datetimeFigureOut">
              <a:rPr lang="en-US" smtClean="0"/>
              <a:pPr/>
              <a:t>4/21/2012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26736-080F-435E-A49D-131F96153FB7}" type="datetimeFigureOut">
              <a:rPr lang="en-US" smtClean="0"/>
              <a:pPr/>
              <a:t>4/21/2012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26736-080F-435E-A49D-131F96153FB7}"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26736-080F-435E-A49D-131F96153FB7}"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F71F9-DF48-4258-94AB-4FF9530792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26736-080F-435E-A49D-131F96153FB7}" type="datetimeFigureOut">
              <a:rPr lang="en-US" smtClean="0"/>
              <a:pPr/>
              <a:t>4/21/2012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F71F9-DF48-4258-94AB-4FF9530792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iya2009sl.blogsp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kylk.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r>
              <a:rPr lang="en-US" dirty="0" smtClean="0"/>
              <a:t>Outreach of Astronomy</a:t>
            </a:r>
            <a:br>
              <a:rPr lang="en-US" dirty="0" smtClean="0"/>
            </a:br>
            <a:r>
              <a:rPr lang="en-US" dirty="0" smtClean="0"/>
              <a:t> in </a:t>
            </a:r>
            <a:br>
              <a:rPr lang="en-US" dirty="0" smtClean="0"/>
            </a:br>
            <a:r>
              <a:rPr lang="en-US" dirty="0" smtClean="0"/>
              <a:t>Sri Lanka</a:t>
            </a:r>
            <a:br>
              <a:rPr lang="en-US" dirty="0" smtClean="0"/>
            </a:br>
            <a:r>
              <a:rPr lang="en-US" dirty="0" smtClean="0"/>
              <a:t>(</a:t>
            </a:r>
            <a:r>
              <a:rPr lang="en-US" sz="2200" b="1" u="sng" dirty="0" smtClean="0"/>
              <a:t>plus how I ended up here in Campos, RJ, </a:t>
            </a:r>
            <a:r>
              <a:rPr lang="en-US" sz="2200" b="1" u="sng" dirty="0" err="1" smtClean="0"/>
              <a:t>Brasil</a:t>
            </a:r>
            <a:r>
              <a:rPr lang="en-US" dirty="0" smtClean="0"/>
              <a:t>)</a:t>
            </a:r>
            <a:endParaRPr lang="en-US" dirty="0"/>
          </a:p>
        </p:txBody>
      </p:sp>
      <p:sp>
        <p:nvSpPr>
          <p:cNvPr id="3" name="Subtitle 2"/>
          <p:cNvSpPr>
            <a:spLocks noGrp="1"/>
          </p:cNvSpPr>
          <p:nvPr>
            <p:ph type="subTitle" idx="1"/>
          </p:nvPr>
        </p:nvSpPr>
        <p:spPr>
          <a:xfrm>
            <a:off x="1143000" y="3886200"/>
            <a:ext cx="6934200" cy="2362200"/>
          </a:xfrm>
        </p:spPr>
        <p:txBody>
          <a:bodyPr>
            <a:normAutofit fontScale="77500" lnSpcReduction="20000"/>
          </a:bodyPr>
          <a:lstStyle/>
          <a:p>
            <a:pPr algn="l"/>
            <a:r>
              <a:rPr lang="en-US" b="1" dirty="0" err="1" smtClean="0">
                <a:solidFill>
                  <a:schemeClr val="tx2">
                    <a:lumMod val="75000"/>
                  </a:schemeClr>
                </a:solidFill>
              </a:rPr>
              <a:t>Prasanna</a:t>
            </a:r>
            <a:r>
              <a:rPr lang="en-US" b="1" dirty="0" smtClean="0">
                <a:solidFill>
                  <a:schemeClr val="tx2">
                    <a:lumMod val="75000"/>
                  </a:schemeClr>
                </a:solidFill>
              </a:rPr>
              <a:t> </a:t>
            </a:r>
            <a:r>
              <a:rPr lang="en-US" b="1" dirty="0" err="1" smtClean="0">
                <a:solidFill>
                  <a:schemeClr val="tx2">
                    <a:lumMod val="75000"/>
                  </a:schemeClr>
                </a:solidFill>
              </a:rPr>
              <a:t>Deshapriya</a:t>
            </a:r>
            <a:endParaRPr lang="en-US" b="1" dirty="0" smtClean="0">
              <a:solidFill>
                <a:schemeClr val="tx2">
                  <a:lumMod val="75000"/>
                </a:schemeClr>
              </a:solidFill>
            </a:endParaRPr>
          </a:p>
          <a:p>
            <a:pPr algn="l"/>
            <a:r>
              <a:rPr lang="en-US" dirty="0" smtClean="0">
                <a:solidFill>
                  <a:schemeClr val="tx2">
                    <a:lumMod val="75000"/>
                  </a:schemeClr>
                </a:solidFill>
              </a:rPr>
              <a:t>President</a:t>
            </a:r>
          </a:p>
          <a:p>
            <a:pPr algn="l"/>
            <a:r>
              <a:rPr lang="en-US" dirty="0" smtClean="0">
                <a:solidFill>
                  <a:schemeClr val="tx2">
                    <a:lumMod val="75000"/>
                  </a:schemeClr>
                </a:solidFill>
              </a:rPr>
              <a:t>Mathematical &amp; Astronomical Society</a:t>
            </a:r>
          </a:p>
          <a:p>
            <a:pPr algn="l"/>
            <a:r>
              <a:rPr lang="en-US" dirty="0" smtClean="0">
                <a:solidFill>
                  <a:schemeClr val="tx2">
                    <a:lumMod val="75000"/>
                  </a:schemeClr>
                </a:solidFill>
              </a:rPr>
              <a:t>University of Colombo</a:t>
            </a:r>
          </a:p>
          <a:p>
            <a:pPr algn="l"/>
            <a:r>
              <a:rPr lang="en-US" dirty="0" smtClean="0">
                <a:solidFill>
                  <a:schemeClr val="tx2">
                    <a:lumMod val="75000"/>
                  </a:schemeClr>
                </a:solidFill>
              </a:rPr>
              <a:t>Sri Lanka</a:t>
            </a:r>
          </a:p>
          <a:p>
            <a:pPr algn="l"/>
            <a:r>
              <a:rPr lang="en-US" dirty="0" smtClean="0">
                <a:solidFill>
                  <a:schemeClr val="tx2">
                    <a:lumMod val="75000"/>
                  </a:schemeClr>
                </a:solidFill>
                <a:hlinkClick r:id="rId2"/>
              </a:rPr>
              <a:t>http://iya2009sl.blogspot.com</a:t>
            </a:r>
            <a:endParaRPr lang="en-US" dirty="0" smtClean="0">
              <a:solidFill>
                <a:schemeClr val="tx2">
                  <a:lumMod val="75000"/>
                </a:schemeClr>
              </a:solidFill>
            </a:endParaRPr>
          </a:p>
          <a:p>
            <a:pPr algn="l"/>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81000"/>
            <a:ext cx="2895600" cy="369332"/>
          </a:xfrm>
          <a:prstGeom prst="rect">
            <a:avLst/>
          </a:prstGeom>
          <a:noFill/>
        </p:spPr>
        <p:txBody>
          <a:bodyPr wrap="square" rtlCol="0">
            <a:spAutoFit/>
          </a:bodyPr>
          <a:lstStyle/>
          <a:p>
            <a:pPr algn="ctr"/>
            <a:r>
              <a:rPr lang="en-US" dirty="0" err="1" smtClean="0"/>
              <a:t>SkyLK</a:t>
            </a:r>
            <a:r>
              <a:rPr lang="en-US" dirty="0" smtClean="0"/>
              <a:t> Astronomy Podcast</a:t>
            </a:r>
            <a:endParaRPr lang="en-US" dirty="0"/>
          </a:p>
        </p:txBody>
      </p:sp>
      <p:pic>
        <p:nvPicPr>
          <p:cNvPr id="7170" name="Picture 2" descr="C:\Users\Desh\Pictures\outreach presentation\25443_384158815918_597140918_4348415_5679089_n.jpg"/>
          <p:cNvPicPr>
            <a:picLocks noChangeAspect="1" noChangeArrowheads="1"/>
          </p:cNvPicPr>
          <p:nvPr/>
        </p:nvPicPr>
        <p:blipFill>
          <a:blip r:embed="rId2"/>
          <a:srcRect/>
          <a:stretch>
            <a:fillRect/>
          </a:stretch>
        </p:blipFill>
        <p:spPr bwMode="auto">
          <a:xfrm>
            <a:off x="609600" y="932180"/>
            <a:ext cx="7086600" cy="4173220"/>
          </a:xfrm>
          <a:prstGeom prst="rect">
            <a:avLst/>
          </a:prstGeom>
          <a:noFill/>
        </p:spPr>
      </p:pic>
      <p:sp>
        <p:nvSpPr>
          <p:cNvPr id="6" name="TextBox 5"/>
          <p:cNvSpPr txBox="1"/>
          <p:nvPr/>
        </p:nvSpPr>
        <p:spPr>
          <a:xfrm>
            <a:off x="0" y="5181600"/>
            <a:ext cx="9144000" cy="1477328"/>
          </a:xfrm>
          <a:prstGeom prst="rect">
            <a:avLst/>
          </a:prstGeom>
          <a:noFill/>
        </p:spPr>
        <p:txBody>
          <a:bodyPr wrap="square" rtlCol="0">
            <a:spAutoFit/>
          </a:bodyPr>
          <a:lstStyle/>
          <a:p>
            <a:r>
              <a:rPr lang="en-US" dirty="0" smtClean="0"/>
              <a:t>The specialty of the </a:t>
            </a:r>
            <a:r>
              <a:rPr lang="en-US" dirty="0" err="1" smtClean="0"/>
              <a:t>SkyLK</a:t>
            </a:r>
            <a:r>
              <a:rPr lang="en-US" dirty="0" smtClean="0"/>
              <a:t> podcast was the fact that it was aired in Sinhalese and</a:t>
            </a:r>
          </a:p>
          <a:p>
            <a:r>
              <a:rPr lang="en-US" dirty="0" smtClean="0"/>
              <a:t>therefore many local were interested in astronomy and space science. The podcast was</a:t>
            </a:r>
          </a:p>
          <a:p>
            <a:r>
              <a:rPr lang="en-US" dirty="0"/>
              <a:t>g</a:t>
            </a:r>
            <a:r>
              <a:rPr lang="en-US" dirty="0" smtClean="0"/>
              <a:t>enerally focused on a topic of concurrent interest or some astronomical phenomenon </a:t>
            </a:r>
          </a:p>
          <a:p>
            <a:r>
              <a:rPr lang="en-US" dirty="0" smtClean="0"/>
              <a:t>or even some hardcore  area like cosmology, The podcasters were aimed at using the simple language and bringing astronomy closer to people.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sh\Pictures\outreach presentation\403643_10150499263301395_43102331394_8989488_117360455_n.jpg"/>
          <p:cNvPicPr>
            <a:picLocks noChangeAspect="1" noChangeArrowheads="1"/>
          </p:cNvPicPr>
          <p:nvPr/>
        </p:nvPicPr>
        <p:blipFill>
          <a:blip r:embed="rId2"/>
          <a:srcRect/>
          <a:stretch>
            <a:fillRect/>
          </a:stretch>
        </p:blipFill>
        <p:spPr bwMode="auto">
          <a:xfrm>
            <a:off x="3442411" y="3200400"/>
            <a:ext cx="2424989" cy="2971800"/>
          </a:xfrm>
          <a:prstGeom prst="rect">
            <a:avLst/>
          </a:prstGeom>
          <a:noFill/>
        </p:spPr>
      </p:pic>
      <p:pic>
        <p:nvPicPr>
          <p:cNvPr id="8195" name="Picture 3" descr="C:\Users\Desh\Pictures\outreach presentation\408002_10150499263876395_43102331394_8989493_1301286170_n.jpg"/>
          <p:cNvPicPr>
            <a:picLocks noChangeAspect="1" noChangeArrowheads="1"/>
          </p:cNvPicPr>
          <p:nvPr/>
        </p:nvPicPr>
        <p:blipFill>
          <a:blip r:embed="rId3"/>
          <a:srcRect/>
          <a:stretch>
            <a:fillRect/>
          </a:stretch>
        </p:blipFill>
        <p:spPr bwMode="auto">
          <a:xfrm>
            <a:off x="3048000" y="0"/>
            <a:ext cx="2362200" cy="2362200"/>
          </a:xfrm>
          <a:prstGeom prst="rect">
            <a:avLst/>
          </a:prstGeom>
          <a:noFill/>
        </p:spPr>
      </p:pic>
      <p:pic>
        <p:nvPicPr>
          <p:cNvPr id="8196" name="Picture 4" descr="C:\Users\Desh\Pictures\outreach presentation\409180_10150499262041395_43102331394_8989480_1850706985_n.jpg"/>
          <p:cNvPicPr>
            <a:picLocks noChangeAspect="1" noChangeArrowheads="1"/>
          </p:cNvPicPr>
          <p:nvPr/>
        </p:nvPicPr>
        <p:blipFill>
          <a:blip r:embed="rId4"/>
          <a:srcRect/>
          <a:stretch>
            <a:fillRect/>
          </a:stretch>
        </p:blipFill>
        <p:spPr bwMode="auto">
          <a:xfrm>
            <a:off x="6400800" y="3048000"/>
            <a:ext cx="2514600" cy="3081618"/>
          </a:xfrm>
          <a:prstGeom prst="rect">
            <a:avLst/>
          </a:prstGeom>
          <a:noFill/>
        </p:spPr>
      </p:pic>
      <p:pic>
        <p:nvPicPr>
          <p:cNvPr id="8197" name="Picture 5" descr="C:\Users\Desh\Pictures\outreach presentation\376000_10150499264856395_43102331394_8989502_1025811891_a.jpg"/>
          <p:cNvPicPr>
            <a:picLocks noChangeAspect="1" noChangeArrowheads="1"/>
          </p:cNvPicPr>
          <p:nvPr/>
        </p:nvPicPr>
        <p:blipFill>
          <a:blip r:embed="rId5"/>
          <a:srcRect/>
          <a:stretch>
            <a:fillRect/>
          </a:stretch>
        </p:blipFill>
        <p:spPr bwMode="auto">
          <a:xfrm>
            <a:off x="609600" y="3200399"/>
            <a:ext cx="2438400" cy="2980267"/>
          </a:xfrm>
          <a:prstGeom prst="rect">
            <a:avLst/>
          </a:prstGeom>
          <a:noFill/>
        </p:spPr>
      </p:pic>
      <p:sp>
        <p:nvSpPr>
          <p:cNvPr id="6" name="TextBox 5"/>
          <p:cNvSpPr txBox="1"/>
          <p:nvPr/>
        </p:nvSpPr>
        <p:spPr>
          <a:xfrm>
            <a:off x="2590800" y="2667000"/>
            <a:ext cx="3526415" cy="369332"/>
          </a:xfrm>
          <a:prstGeom prst="rect">
            <a:avLst/>
          </a:prstGeom>
          <a:noFill/>
        </p:spPr>
        <p:txBody>
          <a:bodyPr wrap="none" rtlCol="0">
            <a:spAutoFit/>
          </a:bodyPr>
          <a:lstStyle/>
          <a:p>
            <a:r>
              <a:rPr lang="en-US" dirty="0" smtClean="0"/>
              <a:t>Some of the podcast topics covered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76200"/>
            <a:ext cx="6019800" cy="3293209"/>
          </a:xfrm>
          <a:prstGeom prst="rect">
            <a:avLst/>
          </a:prstGeom>
          <a:noFill/>
        </p:spPr>
        <p:txBody>
          <a:bodyPr wrap="square" rtlCol="0">
            <a:spAutoFit/>
          </a:bodyPr>
          <a:lstStyle/>
          <a:p>
            <a:r>
              <a:rPr lang="en-US" sz="2800" dirty="0" err="1" smtClean="0"/>
              <a:t>SkyLk</a:t>
            </a:r>
            <a:r>
              <a:rPr lang="en-US" sz="2800" dirty="0" smtClean="0"/>
              <a:t> Podcast Contributors</a:t>
            </a:r>
          </a:p>
          <a:p>
            <a:r>
              <a:rPr lang="en-US" dirty="0" smtClean="0"/>
              <a:t>(In alphabetical order)</a:t>
            </a:r>
          </a:p>
          <a:p>
            <a:endParaRPr lang="en-US" dirty="0" smtClean="0"/>
          </a:p>
          <a:p>
            <a:pPr>
              <a:buFont typeface="Arial" pitchFamily="34" charset="0"/>
              <a:buChar char="•"/>
            </a:pPr>
            <a:r>
              <a:rPr lang="en-US" dirty="0" err="1" smtClean="0"/>
              <a:t>Anuradha</a:t>
            </a:r>
            <a:r>
              <a:rPr lang="en-US" dirty="0" smtClean="0"/>
              <a:t> </a:t>
            </a:r>
            <a:r>
              <a:rPr lang="en-US" dirty="0" err="1" smtClean="0"/>
              <a:t>Jayathilaka</a:t>
            </a:r>
            <a:r>
              <a:rPr lang="en-US" dirty="0" smtClean="0"/>
              <a:t> (</a:t>
            </a:r>
            <a:r>
              <a:rPr lang="en-US" dirty="0" err="1" smtClean="0"/>
              <a:t>skylk</a:t>
            </a:r>
            <a:r>
              <a:rPr lang="en-US" dirty="0" smtClean="0"/>
              <a:t>)</a:t>
            </a:r>
          </a:p>
          <a:p>
            <a:pPr>
              <a:buFont typeface="Arial" pitchFamily="34" charset="0"/>
              <a:buChar char="•"/>
            </a:pPr>
            <a:r>
              <a:rPr lang="en-US" dirty="0" err="1" smtClean="0"/>
              <a:t>Chathura</a:t>
            </a:r>
            <a:r>
              <a:rPr lang="en-US" dirty="0" smtClean="0"/>
              <a:t> </a:t>
            </a:r>
            <a:r>
              <a:rPr lang="en-US" dirty="0" err="1" smtClean="0"/>
              <a:t>Manuranga</a:t>
            </a:r>
            <a:r>
              <a:rPr lang="en-US" dirty="0" smtClean="0"/>
              <a:t> (</a:t>
            </a:r>
            <a:r>
              <a:rPr lang="en-US" dirty="0" err="1" smtClean="0"/>
              <a:t>skylk</a:t>
            </a:r>
            <a:r>
              <a:rPr lang="en-US" dirty="0" smtClean="0"/>
              <a:t>)</a:t>
            </a:r>
          </a:p>
          <a:p>
            <a:pPr>
              <a:buFont typeface="Arial" pitchFamily="34" charset="0"/>
              <a:buChar char="•"/>
            </a:pPr>
            <a:r>
              <a:rPr lang="en-US" dirty="0" err="1" smtClean="0"/>
              <a:t>Hasitha</a:t>
            </a:r>
            <a:r>
              <a:rPr lang="en-US" dirty="0" smtClean="0"/>
              <a:t> </a:t>
            </a:r>
            <a:r>
              <a:rPr lang="en-US" dirty="0" err="1" smtClean="0"/>
              <a:t>Karunarathna</a:t>
            </a:r>
            <a:r>
              <a:rPr lang="en-US" dirty="0" smtClean="0"/>
              <a:t> (</a:t>
            </a:r>
            <a:r>
              <a:rPr lang="en-US" dirty="0" err="1" smtClean="0"/>
              <a:t>skylk</a:t>
            </a:r>
            <a:r>
              <a:rPr lang="en-US" dirty="0" smtClean="0"/>
              <a:t>)</a:t>
            </a:r>
          </a:p>
          <a:p>
            <a:pPr>
              <a:buFont typeface="Arial" pitchFamily="34" charset="0"/>
              <a:buChar char="•"/>
            </a:pPr>
            <a:r>
              <a:rPr lang="en-US" dirty="0" err="1" smtClean="0"/>
              <a:t>Madusha</a:t>
            </a:r>
            <a:r>
              <a:rPr lang="en-US" dirty="0" smtClean="0"/>
              <a:t> </a:t>
            </a:r>
            <a:r>
              <a:rPr lang="en-US" dirty="0" err="1" smtClean="0"/>
              <a:t>Dedigamuwa</a:t>
            </a:r>
            <a:r>
              <a:rPr lang="en-US" dirty="0" smtClean="0"/>
              <a:t> (</a:t>
            </a:r>
            <a:r>
              <a:rPr lang="en-US" dirty="0" err="1" smtClean="0"/>
              <a:t>skylk</a:t>
            </a:r>
            <a:r>
              <a:rPr lang="en-US" dirty="0" smtClean="0"/>
              <a:t>)</a:t>
            </a:r>
          </a:p>
          <a:p>
            <a:pPr>
              <a:buFont typeface="Arial" pitchFamily="34" charset="0"/>
              <a:buChar char="•"/>
            </a:pPr>
            <a:r>
              <a:rPr lang="en-US" dirty="0" err="1" smtClean="0"/>
              <a:t>Prasanna</a:t>
            </a:r>
            <a:r>
              <a:rPr lang="en-US" dirty="0" smtClean="0"/>
              <a:t> </a:t>
            </a:r>
            <a:r>
              <a:rPr lang="en-US" dirty="0" err="1" smtClean="0"/>
              <a:t>Deshapriya</a:t>
            </a:r>
            <a:r>
              <a:rPr lang="en-US" dirty="0" smtClean="0"/>
              <a:t> (</a:t>
            </a:r>
            <a:r>
              <a:rPr lang="en-US" dirty="0" err="1" smtClean="0"/>
              <a:t>aalk</a:t>
            </a:r>
            <a:r>
              <a:rPr lang="en-US" dirty="0" smtClean="0"/>
              <a:t>)</a:t>
            </a:r>
          </a:p>
          <a:p>
            <a:pPr>
              <a:buFont typeface="Arial" pitchFamily="34" charset="0"/>
              <a:buChar char="•"/>
            </a:pPr>
            <a:r>
              <a:rPr lang="en-US" dirty="0" err="1" smtClean="0"/>
              <a:t>Pulasthi</a:t>
            </a:r>
            <a:r>
              <a:rPr lang="en-US" dirty="0" smtClean="0"/>
              <a:t> </a:t>
            </a:r>
            <a:r>
              <a:rPr lang="en-US" dirty="0" err="1" smtClean="0"/>
              <a:t>Kanaththage</a:t>
            </a:r>
            <a:r>
              <a:rPr lang="en-US" dirty="0" smtClean="0"/>
              <a:t> (</a:t>
            </a:r>
            <a:r>
              <a:rPr lang="en-US" dirty="0" err="1" smtClean="0"/>
              <a:t>assc</a:t>
            </a:r>
            <a:r>
              <a:rPr lang="en-US" dirty="0" smtClean="0"/>
              <a:t>)</a:t>
            </a:r>
          </a:p>
          <a:p>
            <a:pPr>
              <a:buFont typeface="Arial" pitchFamily="34" charset="0"/>
              <a:buChar char="•"/>
            </a:pPr>
            <a:r>
              <a:rPr lang="en-US" dirty="0" err="1" smtClean="0"/>
              <a:t>Tharaka</a:t>
            </a:r>
            <a:r>
              <a:rPr lang="en-US" dirty="0" smtClean="0"/>
              <a:t> </a:t>
            </a:r>
            <a:r>
              <a:rPr lang="en-US" dirty="0" err="1" smtClean="0"/>
              <a:t>Gamage</a:t>
            </a:r>
            <a:r>
              <a:rPr lang="en-US" dirty="0" smtClean="0"/>
              <a:t> (</a:t>
            </a:r>
            <a:r>
              <a:rPr lang="en-US" dirty="0" err="1" smtClean="0"/>
              <a:t>assc</a:t>
            </a:r>
            <a:r>
              <a:rPr lang="en-US" dirty="0" smtClean="0"/>
              <a:t> and </a:t>
            </a:r>
            <a:r>
              <a:rPr lang="en-US" dirty="0" err="1" smtClean="0"/>
              <a:t>scitechlk</a:t>
            </a:r>
            <a:r>
              <a:rPr lang="en-US" dirty="0" smtClean="0"/>
              <a:t>)</a:t>
            </a:r>
          </a:p>
          <a:p>
            <a:pPr>
              <a:buFont typeface="Arial" pitchFamily="34" charset="0"/>
              <a:buChar char="•"/>
            </a:pPr>
            <a:r>
              <a:rPr lang="en-US" dirty="0" err="1" smtClean="0"/>
              <a:t>Thilina</a:t>
            </a:r>
            <a:r>
              <a:rPr lang="en-US" dirty="0" smtClean="0"/>
              <a:t> </a:t>
            </a:r>
            <a:r>
              <a:rPr lang="en-US" dirty="0" err="1" smtClean="0"/>
              <a:t>Heenatigala</a:t>
            </a:r>
            <a:r>
              <a:rPr lang="en-US" dirty="0" smtClean="0"/>
              <a:t> (</a:t>
            </a:r>
            <a:r>
              <a:rPr lang="en-US" dirty="0" err="1" smtClean="0"/>
              <a:t>aalk</a:t>
            </a:r>
            <a:r>
              <a:rPr lang="en-US" dirty="0" smtClean="0"/>
              <a:t>)</a:t>
            </a:r>
            <a:endParaRPr lang="en-US" dirty="0"/>
          </a:p>
        </p:txBody>
      </p:sp>
      <p:pic>
        <p:nvPicPr>
          <p:cNvPr id="3" name="Picture 4" descr="C:\Users\Desh\Pictures\outreach presentation\8731_147426100918_597140918_3191786_4257079_n.jpg"/>
          <p:cNvPicPr>
            <a:picLocks noChangeAspect="1" noChangeArrowheads="1"/>
          </p:cNvPicPr>
          <p:nvPr/>
        </p:nvPicPr>
        <p:blipFill>
          <a:blip r:embed="rId2"/>
          <a:srcRect/>
          <a:stretch>
            <a:fillRect/>
          </a:stretch>
        </p:blipFill>
        <p:spPr bwMode="auto">
          <a:xfrm>
            <a:off x="5439141" y="381000"/>
            <a:ext cx="3628659" cy="2721494"/>
          </a:xfrm>
          <a:prstGeom prst="rect">
            <a:avLst/>
          </a:prstGeom>
          <a:noFill/>
        </p:spPr>
      </p:pic>
      <p:pic>
        <p:nvPicPr>
          <p:cNvPr id="4" name="Picture 3" descr="C:\Users\Desh\Pictures\outreach presentation\8731_147426080918_597140918_3191783_7161876_n.jpg"/>
          <p:cNvPicPr>
            <a:picLocks noChangeAspect="1" noChangeArrowheads="1"/>
          </p:cNvPicPr>
          <p:nvPr/>
        </p:nvPicPr>
        <p:blipFill>
          <a:blip r:embed="rId3"/>
          <a:srcRect/>
          <a:stretch>
            <a:fillRect/>
          </a:stretch>
        </p:blipFill>
        <p:spPr bwMode="auto">
          <a:xfrm>
            <a:off x="304800" y="3295650"/>
            <a:ext cx="4343400" cy="3257550"/>
          </a:xfrm>
          <a:prstGeom prst="rect">
            <a:avLst/>
          </a:prstGeom>
          <a:noFill/>
        </p:spPr>
      </p:pic>
      <p:pic>
        <p:nvPicPr>
          <p:cNvPr id="9218" name="Picture 2" descr="C:\Users\Desh\Pictures\outreach presentation\8731_147425980918_597140918_3191767_6934475_n.jpg"/>
          <p:cNvPicPr>
            <a:picLocks noChangeAspect="1" noChangeArrowheads="1"/>
          </p:cNvPicPr>
          <p:nvPr/>
        </p:nvPicPr>
        <p:blipFill>
          <a:blip r:embed="rId4"/>
          <a:srcRect/>
          <a:stretch>
            <a:fillRect/>
          </a:stretch>
        </p:blipFill>
        <p:spPr bwMode="auto">
          <a:xfrm>
            <a:off x="4648200" y="3295650"/>
            <a:ext cx="4343400" cy="32575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5237" y="381000"/>
            <a:ext cx="4086503" cy="369332"/>
          </a:xfrm>
          <a:prstGeom prst="rect">
            <a:avLst/>
          </a:prstGeom>
          <a:noFill/>
        </p:spPr>
        <p:txBody>
          <a:bodyPr wrap="none" rtlCol="0">
            <a:spAutoFit/>
          </a:bodyPr>
          <a:lstStyle/>
          <a:p>
            <a:r>
              <a:rPr lang="en-US" dirty="0" smtClean="0"/>
              <a:t>Sri Lanka Astronomical Association - AALK</a:t>
            </a:r>
            <a:endParaRPr lang="en-US" dirty="0"/>
          </a:p>
        </p:txBody>
      </p:sp>
      <p:sp>
        <p:nvSpPr>
          <p:cNvPr id="3" name="TextBox 2"/>
          <p:cNvSpPr txBox="1"/>
          <p:nvPr/>
        </p:nvSpPr>
        <p:spPr>
          <a:xfrm>
            <a:off x="381000" y="3733800"/>
            <a:ext cx="8382000" cy="2862322"/>
          </a:xfrm>
          <a:prstGeom prst="rect">
            <a:avLst/>
          </a:prstGeom>
          <a:noFill/>
        </p:spPr>
        <p:txBody>
          <a:bodyPr wrap="square" rtlCol="0">
            <a:spAutoFit/>
          </a:bodyPr>
          <a:lstStyle/>
          <a:p>
            <a:r>
              <a:rPr lang="en-US" dirty="0" smtClean="0"/>
              <a:t>AALK is also an old and prominent astronomical society engaged with astronomy outreach. There are public lectures being organized occasionally  to raise awareness of astronomical events and other activities. </a:t>
            </a:r>
          </a:p>
          <a:p>
            <a:endParaRPr lang="en-US" dirty="0"/>
          </a:p>
          <a:p>
            <a:r>
              <a:rPr lang="en-US" dirty="0" smtClean="0"/>
              <a:t>The president of AALK, Prof. </a:t>
            </a:r>
            <a:r>
              <a:rPr lang="en-US" dirty="0" err="1" smtClean="0"/>
              <a:t>Kavan</a:t>
            </a:r>
            <a:r>
              <a:rPr lang="en-US" dirty="0" smtClean="0"/>
              <a:t> </a:t>
            </a:r>
            <a:r>
              <a:rPr lang="en-US" dirty="0" err="1" smtClean="0"/>
              <a:t>Ratnatunga</a:t>
            </a:r>
            <a:r>
              <a:rPr lang="en-US" dirty="0" smtClean="0"/>
              <a:t> takes initiative in arranging meetings and lectures whenever a veteran Sri Lankan scientist is back in  the country for holidays or  when a foreign astronomer is visiting Sri Lanka.</a:t>
            </a:r>
          </a:p>
          <a:p>
            <a:endParaRPr lang="en-US" dirty="0"/>
          </a:p>
          <a:p>
            <a:r>
              <a:rPr lang="en-US" dirty="0" smtClean="0"/>
              <a:t>Additionally  there is an active online group  which discusses about latest updates and facts of curiosity. </a:t>
            </a:r>
            <a:endParaRPr lang="en-US" dirty="0"/>
          </a:p>
        </p:txBody>
      </p:sp>
      <p:pic>
        <p:nvPicPr>
          <p:cNvPr id="10242" name="Picture 2" descr="C:\Users\Desh\Pictures\outreach presentation\logo.jpg"/>
          <p:cNvPicPr>
            <a:picLocks noChangeAspect="1" noChangeArrowheads="1"/>
          </p:cNvPicPr>
          <p:nvPr/>
        </p:nvPicPr>
        <p:blipFill>
          <a:blip r:embed="rId2"/>
          <a:srcRect/>
          <a:stretch>
            <a:fillRect/>
          </a:stretch>
        </p:blipFill>
        <p:spPr bwMode="auto">
          <a:xfrm>
            <a:off x="3048000" y="990600"/>
            <a:ext cx="2743200" cy="26860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04800"/>
            <a:ext cx="2666627" cy="369332"/>
          </a:xfrm>
          <a:prstGeom prst="rect">
            <a:avLst/>
          </a:prstGeom>
          <a:noFill/>
        </p:spPr>
        <p:txBody>
          <a:bodyPr wrap="none" rtlCol="0">
            <a:spAutoFit/>
          </a:bodyPr>
          <a:lstStyle/>
          <a:p>
            <a:r>
              <a:rPr lang="en-US" dirty="0" smtClean="0"/>
              <a:t>Lunar Eclipse Chase - 2011</a:t>
            </a:r>
            <a:endParaRPr lang="en-US" dirty="0"/>
          </a:p>
        </p:txBody>
      </p:sp>
      <p:pic>
        <p:nvPicPr>
          <p:cNvPr id="11266" name="Picture 2" descr="C:\Users\Desh\Pictures\outreach presentation\262718_10150222848556977_622026976_7557465_1489639_n.jpg"/>
          <p:cNvPicPr>
            <a:picLocks noChangeAspect="1" noChangeArrowheads="1"/>
          </p:cNvPicPr>
          <p:nvPr/>
        </p:nvPicPr>
        <p:blipFill>
          <a:blip r:embed="rId3"/>
          <a:srcRect/>
          <a:stretch>
            <a:fillRect/>
          </a:stretch>
        </p:blipFill>
        <p:spPr bwMode="auto">
          <a:xfrm>
            <a:off x="3962400" y="3733800"/>
            <a:ext cx="5291694" cy="2895600"/>
          </a:xfrm>
          <a:prstGeom prst="rect">
            <a:avLst/>
          </a:prstGeom>
          <a:noFill/>
        </p:spPr>
      </p:pic>
      <p:pic>
        <p:nvPicPr>
          <p:cNvPr id="11267" name="Picture 3" descr="C:\Users\Desh\Pictures\outreach presentation\251201_10150222834736977_622026976_7557336_2791971_n.jpg"/>
          <p:cNvPicPr>
            <a:picLocks noChangeAspect="1" noChangeArrowheads="1"/>
          </p:cNvPicPr>
          <p:nvPr/>
        </p:nvPicPr>
        <p:blipFill>
          <a:blip r:embed="rId4"/>
          <a:srcRect/>
          <a:stretch>
            <a:fillRect/>
          </a:stretch>
        </p:blipFill>
        <p:spPr bwMode="auto">
          <a:xfrm>
            <a:off x="304800" y="1066800"/>
            <a:ext cx="4572000" cy="2691941"/>
          </a:xfrm>
          <a:prstGeom prst="rect">
            <a:avLst/>
          </a:prstGeom>
          <a:noFill/>
        </p:spPr>
      </p:pic>
      <p:sp>
        <p:nvSpPr>
          <p:cNvPr id="8" name="TextBox 7"/>
          <p:cNvSpPr txBox="1"/>
          <p:nvPr/>
        </p:nvSpPr>
        <p:spPr>
          <a:xfrm>
            <a:off x="6096000" y="1524000"/>
            <a:ext cx="2678134" cy="923330"/>
          </a:xfrm>
          <a:prstGeom prst="rect">
            <a:avLst/>
          </a:prstGeom>
          <a:noFill/>
        </p:spPr>
        <p:txBody>
          <a:bodyPr wrap="square" rtlCol="0">
            <a:spAutoFit/>
          </a:bodyPr>
          <a:lstStyle/>
          <a:p>
            <a:r>
              <a:rPr lang="en-US" dirty="0" smtClean="0"/>
              <a:t>Illusion as seen on the way to the  lunar eclipse ‘site’ - </a:t>
            </a:r>
            <a:r>
              <a:rPr lang="en-US" dirty="0" err="1" smtClean="0"/>
              <a:t>Embilipitiya</a:t>
            </a:r>
            <a:endParaRPr lang="en-US" dirty="0"/>
          </a:p>
        </p:txBody>
      </p:sp>
      <p:sp>
        <p:nvSpPr>
          <p:cNvPr id="9" name="TextBox 8"/>
          <p:cNvSpPr txBox="1"/>
          <p:nvPr/>
        </p:nvSpPr>
        <p:spPr>
          <a:xfrm>
            <a:off x="304800" y="5181600"/>
            <a:ext cx="2438400" cy="646331"/>
          </a:xfrm>
          <a:prstGeom prst="rect">
            <a:avLst/>
          </a:prstGeom>
          <a:noFill/>
        </p:spPr>
        <p:txBody>
          <a:bodyPr wrap="square" rtlCol="0">
            <a:spAutoFit/>
          </a:bodyPr>
          <a:lstStyle/>
          <a:p>
            <a:r>
              <a:rPr lang="en-US" dirty="0" smtClean="0"/>
              <a:t>The team that took part in Lunar Eclipse Chase</a:t>
            </a:r>
            <a:endParaRPr lang="en-US" dirty="0"/>
          </a:p>
        </p:txBody>
      </p:sp>
      <p:sp>
        <p:nvSpPr>
          <p:cNvPr id="10" name="Right Arrow 9"/>
          <p:cNvSpPr/>
          <p:nvPr/>
        </p:nvSpPr>
        <p:spPr>
          <a:xfrm>
            <a:off x="2971800" y="5334000"/>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5105400" y="1600200"/>
            <a:ext cx="838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Desh\Pictures\outreach presentation\252421_10150222847941977_622026976_7557445_30458_n.jpg"/>
          <p:cNvPicPr>
            <a:picLocks noChangeAspect="1" noChangeArrowheads="1"/>
          </p:cNvPicPr>
          <p:nvPr/>
        </p:nvPicPr>
        <p:blipFill>
          <a:blip r:embed="rId2"/>
          <a:srcRect/>
          <a:stretch>
            <a:fillRect/>
          </a:stretch>
        </p:blipFill>
        <p:spPr bwMode="auto">
          <a:xfrm>
            <a:off x="0" y="3124200"/>
            <a:ext cx="4389437" cy="2828925"/>
          </a:xfrm>
          <a:prstGeom prst="rect">
            <a:avLst/>
          </a:prstGeom>
          <a:noFill/>
        </p:spPr>
      </p:pic>
      <p:pic>
        <p:nvPicPr>
          <p:cNvPr id="3" name="Picture 5" descr="C:\Users\Desh\Pictures\outreach presentation\254387_10150222847321977_622026976_7557437_4762224_n.jpg"/>
          <p:cNvPicPr>
            <a:picLocks noChangeAspect="1" noChangeArrowheads="1"/>
          </p:cNvPicPr>
          <p:nvPr/>
        </p:nvPicPr>
        <p:blipFill>
          <a:blip r:embed="rId3"/>
          <a:srcRect/>
          <a:stretch>
            <a:fillRect/>
          </a:stretch>
        </p:blipFill>
        <p:spPr bwMode="auto">
          <a:xfrm>
            <a:off x="0" y="0"/>
            <a:ext cx="4389437" cy="3078163"/>
          </a:xfrm>
          <a:prstGeom prst="rect">
            <a:avLst/>
          </a:prstGeom>
          <a:noFill/>
        </p:spPr>
      </p:pic>
      <p:pic>
        <p:nvPicPr>
          <p:cNvPr id="4" name="Picture 6" descr="C:\Users\Desh\Pictures\outreach presentation\261490_10150222848151977_622026976_7557453_2146519_n.jpg"/>
          <p:cNvPicPr>
            <a:picLocks noChangeAspect="1" noChangeArrowheads="1"/>
          </p:cNvPicPr>
          <p:nvPr/>
        </p:nvPicPr>
        <p:blipFill>
          <a:blip r:embed="rId4"/>
          <a:srcRect/>
          <a:stretch>
            <a:fillRect/>
          </a:stretch>
        </p:blipFill>
        <p:spPr bwMode="auto">
          <a:xfrm>
            <a:off x="4800600" y="0"/>
            <a:ext cx="3733800" cy="5974512"/>
          </a:xfrm>
          <a:prstGeom prst="rect">
            <a:avLst/>
          </a:prstGeom>
          <a:noFill/>
        </p:spPr>
      </p:pic>
      <p:sp>
        <p:nvSpPr>
          <p:cNvPr id="5" name="TextBox 4"/>
          <p:cNvSpPr txBox="1"/>
          <p:nvPr/>
        </p:nvSpPr>
        <p:spPr>
          <a:xfrm>
            <a:off x="2286000" y="6096000"/>
            <a:ext cx="5435655" cy="369332"/>
          </a:xfrm>
          <a:prstGeom prst="rect">
            <a:avLst/>
          </a:prstGeom>
          <a:noFill/>
        </p:spPr>
        <p:txBody>
          <a:bodyPr wrap="none" rtlCol="0">
            <a:spAutoFit/>
          </a:bodyPr>
          <a:lstStyle/>
          <a:p>
            <a:r>
              <a:rPr lang="en-US" dirty="0" smtClean="0"/>
              <a:t>Some on-site snaps taken at </a:t>
            </a:r>
            <a:r>
              <a:rPr lang="en-US" dirty="0" err="1" smtClean="0"/>
              <a:t>Chandrika</a:t>
            </a:r>
            <a:r>
              <a:rPr lang="en-US" dirty="0" smtClean="0"/>
              <a:t> lake, </a:t>
            </a:r>
            <a:r>
              <a:rPr lang="en-US" dirty="0" err="1" smtClean="0"/>
              <a:t>Embilipitiya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04800"/>
            <a:ext cx="4063228" cy="369332"/>
          </a:xfrm>
          <a:prstGeom prst="rect">
            <a:avLst/>
          </a:prstGeom>
          <a:noFill/>
        </p:spPr>
        <p:txBody>
          <a:bodyPr wrap="none" rtlCol="0">
            <a:spAutoFit/>
          </a:bodyPr>
          <a:lstStyle/>
          <a:p>
            <a:r>
              <a:rPr lang="en-US" dirty="0" err="1" smtClean="0"/>
              <a:t>Anandian</a:t>
            </a:r>
            <a:r>
              <a:rPr lang="en-US" dirty="0" smtClean="0"/>
              <a:t> Astronomical Association - AAA</a:t>
            </a:r>
            <a:endParaRPr lang="en-US" dirty="0"/>
          </a:p>
        </p:txBody>
      </p:sp>
      <p:sp>
        <p:nvSpPr>
          <p:cNvPr id="3" name="TextBox 2"/>
          <p:cNvSpPr txBox="1"/>
          <p:nvPr/>
        </p:nvSpPr>
        <p:spPr>
          <a:xfrm>
            <a:off x="457200" y="3200400"/>
            <a:ext cx="8686800" cy="3139321"/>
          </a:xfrm>
          <a:prstGeom prst="rect">
            <a:avLst/>
          </a:prstGeom>
          <a:noFill/>
        </p:spPr>
        <p:txBody>
          <a:bodyPr wrap="square" rtlCol="0">
            <a:spAutoFit/>
          </a:bodyPr>
          <a:lstStyle/>
          <a:p>
            <a:r>
              <a:rPr lang="en-US" dirty="0" err="1" smtClean="0"/>
              <a:t>Anandian</a:t>
            </a:r>
            <a:r>
              <a:rPr lang="en-US" dirty="0" smtClean="0"/>
              <a:t> Astronomical Association is the astronomical society of </a:t>
            </a:r>
            <a:r>
              <a:rPr lang="en-US" dirty="0" err="1" smtClean="0"/>
              <a:t>Ananda</a:t>
            </a:r>
            <a:r>
              <a:rPr lang="en-US" dirty="0" smtClean="0"/>
              <a:t> College, Colombo </a:t>
            </a:r>
          </a:p>
          <a:p>
            <a:r>
              <a:rPr lang="en-US" dirty="0" smtClean="0"/>
              <a:t>10 and they’re also a part of outreach endeavors of Sri Lanka with their slogan – “Blending with the Cosmos”</a:t>
            </a:r>
          </a:p>
          <a:p>
            <a:endParaRPr lang="en-US" dirty="0"/>
          </a:p>
          <a:p>
            <a:r>
              <a:rPr lang="en-US" dirty="0" smtClean="0"/>
              <a:t>They organize a Star Party and a quiz competition named “Sir Arthur C Clarke Memorial Trophy” each year and these events are attended by large multitudes of young crowd from  different parts of the island.</a:t>
            </a:r>
          </a:p>
          <a:p>
            <a:endParaRPr lang="en-US" dirty="0"/>
          </a:p>
          <a:p>
            <a:r>
              <a:rPr lang="en-US" dirty="0" smtClean="0"/>
              <a:t>Recently they came up with the project “Astronomy for All” which is aimed at bringing the knowledge of astronomy to villages located far from the capital. This new thread has been able to catch attention with the appreciation of many, thus continuing beyond.</a:t>
            </a:r>
          </a:p>
        </p:txBody>
      </p:sp>
      <p:pic>
        <p:nvPicPr>
          <p:cNvPr id="12290" name="Picture 2" descr="C:\Users\Desh\Pictures\outreach presentation\untitled1.JPG"/>
          <p:cNvPicPr>
            <a:picLocks noChangeAspect="1" noChangeArrowheads="1"/>
          </p:cNvPicPr>
          <p:nvPr/>
        </p:nvPicPr>
        <p:blipFill>
          <a:blip r:embed="rId2"/>
          <a:srcRect/>
          <a:stretch>
            <a:fillRect/>
          </a:stretch>
        </p:blipFill>
        <p:spPr bwMode="auto">
          <a:xfrm>
            <a:off x="2590800" y="838200"/>
            <a:ext cx="3200400" cy="23935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4563429" cy="369332"/>
          </a:xfrm>
          <a:prstGeom prst="rect">
            <a:avLst/>
          </a:prstGeom>
          <a:noFill/>
        </p:spPr>
        <p:txBody>
          <a:bodyPr wrap="none" rtlCol="0">
            <a:spAutoFit/>
          </a:bodyPr>
          <a:lstStyle/>
          <a:p>
            <a:r>
              <a:rPr lang="en-US" dirty="0" smtClean="0"/>
              <a:t>Sir Arthur C Clarke Memorial Quiz Competition</a:t>
            </a:r>
            <a:endParaRPr lang="en-US" dirty="0"/>
          </a:p>
        </p:txBody>
      </p:sp>
      <p:sp>
        <p:nvSpPr>
          <p:cNvPr id="3" name="TextBox 2"/>
          <p:cNvSpPr txBox="1"/>
          <p:nvPr/>
        </p:nvSpPr>
        <p:spPr>
          <a:xfrm>
            <a:off x="533400" y="1066800"/>
            <a:ext cx="8229600" cy="2308324"/>
          </a:xfrm>
          <a:prstGeom prst="rect">
            <a:avLst/>
          </a:prstGeom>
          <a:noFill/>
        </p:spPr>
        <p:txBody>
          <a:bodyPr wrap="square" rtlCol="0">
            <a:spAutoFit/>
          </a:bodyPr>
          <a:lstStyle/>
          <a:p>
            <a:r>
              <a:rPr lang="en-US" dirty="0" smtClean="0"/>
              <a:t>Sir Arthur C Clarke Challenge trophy is the major event of </a:t>
            </a:r>
            <a:r>
              <a:rPr lang="en-US" dirty="0" err="1" smtClean="0"/>
              <a:t>Anandian</a:t>
            </a:r>
            <a:r>
              <a:rPr lang="en-US" dirty="0" smtClean="0"/>
              <a:t> Astronomical Association as well as  among every school based astronomical societies in Sri Lanka. This event is the biggest quiz competition in Sri Lanka and more than 25 schools are represent this event annually. </a:t>
            </a:r>
            <a:r>
              <a:rPr lang="en-US" dirty="0" err="1" smtClean="0"/>
              <a:t>Anandian</a:t>
            </a:r>
            <a:r>
              <a:rPr lang="en-US" dirty="0" smtClean="0"/>
              <a:t> Astronomical Association organized the primordial competition in 2001 as the 1</a:t>
            </a:r>
            <a:r>
              <a:rPr lang="en-US" baseline="30000" dirty="0" smtClean="0"/>
              <a:t>st</a:t>
            </a:r>
            <a:r>
              <a:rPr lang="en-US" dirty="0" smtClean="0"/>
              <a:t> challenge trophy in Sri Lanka. This quiz competition was named  after British scientist and honorable Sri Lankan citizen; late Sir Arthur C Clarke to respect him and his concepts and he also graced the event as the chief guest in year 2003. </a:t>
            </a:r>
            <a:endParaRPr lang="en-US" dirty="0"/>
          </a:p>
        </p:txBody>
      </p:sp>
      <p:pic>
        <p:nvPicPr>
          <p:cNvPr id="13314" name="Picture 2" descr="C:\Users\Desh\Pictures\outreach presentation\copy-of-n560752726_524309_3184.jpg"/>
          <p:cNvPicPr>
            <a:picLocks noChangeAspect="1" noChangeArrowheads="1"/>
          </p:cNvPicPr>
          <p:nvPr/>
        </p:nvPicPr>
        <p:blipFill>
          <a:blip r:embed="rId2"/>
          <a:srcRect/>
          <a:stretch>
            <a:fillRect/>
          </a:stretch>
        </p:blipFill>
        <p:spPr bwMode="auto">
          <a:xfrm>
            <a:off x="685800" y="3505200"/>
            <a:ext cx="4006244" cy="2657475"/>
          </a:xfrm>
          <a:prstGeom prst="rect">
            <a:avLst/>
          </a:prstGeom>
          <a:noFill/>
        </p:spPr>
      </p:pic>
      <p:pic>
        <p:nvPicPr>
          <p:cNvPr id="8" name="Picture 3" descr="C:\Users\Desh\Pictures\outreach presentation\n560752726_1793313_123.jpg"/>
          <p:cNvPicPr>
            <a:picLocks noChangeAspect="1" noChangeArrowheads="1"/>
          </p:cNvPicPr>
          <p:nvPr/>
        </p:nvPicPr>
        <p:blipFill>
          <a:blip r:embed="rId3"/>
          <a:srcRect/>
          <a:stretch>
            <a:fillRect/>
          </a:stretch>
        </p:blipFill>
        <p:spPr bwMode="auto">
          <a:xfrm>
            <a:off x="5003800" y="3429000"/>
            <a:ext cx="3670300" cy="27527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Desh\Pictures\outreach presentation\n560752726_1793325_2805.jpg"/>
          <p:cNvPicPr>
            <a:picLocks noChangeAspect="1" noChangeArrowheads="1"/>
          </p:cNvPicPr>
          <p:nvPr/>
        </p:nvPicPr>
        <p:blipFill>
          <a:blip r:embed="rId2"/>
          <a:srcRect/>
          <a:stretch>
            <a:fillRect/>
          </a:stretch>
        </p:blipFill>
        <p:spPr bwMode="auto">
          <a:xfrm>
            <a:off x="4343400" y="3200401"/>
            <a:ext cx="4267200" cy="3200400"/>
          </a:xfrm>
          <a:prstGeom prst="rect">
            <a:avLst/>
          </a:prstGeom>
          <a:noFill/>
        </p:spPr>
      </p:pic>
      <p:pic>
        <p:nvPicPr>
          <p:cNvPr id="4" name="Picture 5" descr="C:\Users\Desh\Pictures\outreach presentation\n560752726_1793335_5254.jpg"/>
          <p:cNvPicPr>
            <a:picLocks noChangeAspect="1" noChangeArrowheads="1"/>
          </p:cNvPicPr>
          <p:nvPr/>
        </p:nvPicPr>
        <p:blipFill>
          <a:blip r:embed="rId3"/>
          <a:srcRect/>
          <a:stretch>
            <a:fillRect/>
          </a:stretch>
        </p:blipFill>
        <p:spPr bwMode="auto">
          <a:xfrm>
            <a:off x="0" y="3200400"/>
            <a:ext cx="4178300" cy="3133725"/>
          </a:xfrm>
          <a:prstGeom prst="rect">
            <a:avLst/>
          </a:prstGeom>
          <a:noFill/>
        </p:spPr>
      </p:pic>
      <p:pic>
        <p:nvPicPr>
          <p:cNvPr id="14338" name="Picture 2" descr="C:\Users\Desh\Pictures\outreach presentation\6412_1183040581002_1377858029_1650161_5979864_n.jpg"/>
          <p:cNvPicPr>
            <a:picLocks noChangeAspect="1" noChangeArrowheads="1"/>
          </p:cNvPicPr>
          <p:nvPr/>
        </p:nvPicPr>
        <p:blipFill>
          <a:blip r:embed="rId4"/>
          <a:srcRect/>
          <a:stretch>
            <a:fillRect/>
          </a:stretch>
        </p:blipFill>
        <p:spPr bwMode="auto">
          <a:xfrm>
            <a:off x="0" y="0"/>
            <a:ext cx="4114800" cy="3086100"/>
          </a:xfrm>
          <a:prstGeom prst="rect">
            <a:avLst/>
          </a:prstGeom>
          <a:noFill/>
        </p:spPr>
      </p:pic>
      <p:pic>
        <p:nvPicPr>
          <p:cNvPr id="14339" name="Picture 3" descr="C:\Users\Desh\Pictures\outreach presentation\252562_2138878349562_1174257727_32630598_5667227_n.jpg"/>
          <p:cNvPicPr>
            <a:picLocks noChangeAspect="1" noChangeArrowheads="1"/>
          </p:cNvPicPr>
          <p:nvPr/>
        </p:nvPicPr>
        <p:blipFill>
          <a:blip r:embed="rId5"/>
          <a:srcRect/>
          <a:stretch>
            <a:fillRect/>
          </a:stretch>
        </p:blipFill>
        <p:spPr bwMode="auto">
          <a:xfrm>
            <a:off x="4343400" y="0"/>
            <a:ext cx="4114800" cy="30289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609600"/>
            <a:ext cx="1093826" cy="369332"/>
          </a:xfrm>
          <a:prstGeom prst="rect">
            <a:avLst/>
          </a:prstGeom>
          <a:noFill/>
        </p:spPr>
        <p:txBody>
          <a:bodyPr wrap="none" rtlCol="0">
            <a:spAutoFit/>
          </a:bodyPr>
          <a:lstStyle/>
          <a:p>
            <a:r>
              <a:rPr lang="en-US" dirty="0" smtClean="0"/>
              <a:t>Star Party</a:t>
            </a:r>
            <a:endParaRPr lang="en-US" dirty="0"/>
          </a:p>
        </p:txBody>
      </p:sp>
      <p:sp>
        <p:nvSpPr>
          <p:cNvPr id="3" name="TextBox 2"/>
          <p:cNvSpPr txBox="1"/>
          <p:nvPr/>
        </p:nvSpPr>
        <p:spPr>
          <a:xfrm>
            <a:off x="609600" y="3733800"/>
            <a:ext cx="7924800" cy="1754326"/>
          </a:xfrm>
          <a:prstGeom prst="rect">
            <a:avLst/>
          </a:prstGeom>
          <a:noFill/>
        </p:spPr>
        <p:txBody>
          <a:bodyPr wrap="square" rtlCol="0">
            <a:spAutoFit/>
          </a:bodyPr>
          <a:lstStyle/>
          <a:p>
            <a:r>
              <a:rPr lang="en-US" dirty="0" smtClean="0"/>
              <a:t>As the name hints Star Party is a starry celebration or a stellar night. It’s an event every stargazer is willing forward to participate at. Organized by </a:t>
            </a:r>
            <a:r>
              <a:rPr lang="en-US" dirty="0" err="1" smtClean="0"/>
              <a:t>Anandian</a:t>
            </a:r>
            <a:r>
              <a:rPr lang="en-US" dirty="0" smtClean="0"/>
              <a:t> Astronomical Association of </a:t>
            </a:r>
            <a:r>
              <a:rPr lang="en-US" dirty="0" err="1" smtClean="0"/>
              <a:t>Ananda</a:t>
            </a:r>
            <a:r>
              <a:rPr lang="en-US" dirty="0" smtClean="0"/>
              <a:t> College, Colombo along with Astronomical Association of </a:t>
            </a:r>
            <a:r>
              <a:rPr lang="en-US" dirty="0" err="1" smtClean="0"/>
              <a:t>Mahamaya</a:t>
            </a:r>
            <a:r>
              <a:rPr lang="en-US" dirty="0" smtClean="0"/>
              <a:t> College, Kandy as an affiliated project, Star Party generally focuses on Observational Astronomy, rather than other equivalents of the field.</a:t>
            </a:r>
            <a:endParaRPr lang="en-US" dirty="0"/>
          </a:p>
        </p:txBody>
      </p:sp>
      <p:pic>
        <p:nvPicPr>
          <p:cNvPr id="3074" name="Picture 2" descr="C:\Users\Desh\Pictures\outreach presentation\sp.jpg"/>
          <p:cNvPicPr>
            <a:picLocks noChangeAspect="1" noChangeArrowheads="1"/>
          </p:cNvPicPr>
          <p:nvPr/>
        </p:nvPicPr>
        <p:blipFill>
          <a:blip r:embed="rId2"/>
          <a:srcRect/>
          <a:stretch>
            <a:fillRect/>
          </a:stretch>
        </p:blipFill>
        <p:spPr bwMode="auto">
          <a:xfrm>
            <a:off x="2895600" y="1295400"/>
            <a:ext cx="2857500" cy="2133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Astronomical Societies involved in outreach</a:t>
            </a:r>
            <a:endParaRPr lang="en-US" dirty="0"/>
          </a:p>
        </p:txBody>
      </p:sp>
      <p:sp>
        <p:nvSpPr>
          <p:cNvPr id="3" name="Content Placeholder 2"/>
          <p:cNvSpPr>
            <a:spLocks noGrp="1"/>
          </p:cNvSpPr>
          <p:nvPr>
            <p:ph idx="1"/>
          </p:nvPr>
        </p:nvSpPr>
        <p:spPr>
          <a:xfrm>
            <a:off x="457200" y="2286001"/>
            <a:ext cx="8229600" cy="3200400"/>
          </a:xfrm>
        </p:spPr>
        <p:txBody>
          <a:bodyPr/>
          <a:lstStyle/>
          <a:p>
            <a:r>
              <a:rPr lang="en-US" dirty="0" smtClean="0"/>
              <a:t>Mathematical &amp; Astronomical Society (MAS)</a:t>
            </a:r>
          </a:p>
          <a:p>
            <a:r>
              <a:rPr lang="en-US" dirty="0" smtClean="0"/>
              <a:t>Astronomical Association of Sri Lanka (AALK)</a:t>
            </a:r>
          </a:p>
          <a:p>
            <a:r>
              <a:rPr lang="en-US" dirty="0" err="1" smtClean="0"/>
              <a:t>Anandian</a:t>
            </a:r>
            <a:r>
              <a:rPr lang="en-US" dirty="0" smtClean="0"/>
              <a:t> Astronomical Association</a:t>
            </a:r>
          </a:p>
          <a:p>
            <a:r>
              <a:rPr lang="en-US" dirty="0" err="1" smtClean="0"/>
              <a:t>SkyLK</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sh\Pictures\outreach presentation\60440_1642767193880_1377858029_2870422_6670023_n.jpg"/>
          <p:cNvPicPr>
            <a:picLocks noChangeAspect="1" noChangeArrowheads="1"/>
          </p:cNvPicPr>
          <p:nvPr/>
        </p:nvPicPr>
        <p:blipFill>
          <a:blip r:embed="rId2"/>
          <a:srcRect/>
          <a:stretch>
            <a:fillRect/>
          </a:stretch>
        </p:blipFill>
        <p:spPr bwMode="auto">
          <a:xfrm>
            <a:off x="2057400" y="3124200"/>
            <a:ext cx="4495800" cy="3371850"/>
          </a:xfrm>
          <a:prstGeom prst="rect">
            <a:avLst/>
          </a:prstGeom>
          <a:noFill/>
        </p:spPr>
      </p:pic>
      <p:pic>
        <p:nvPicPr>
          <p:cNvPr id="4099" name="Picture 3" descr="C:\Users\Desh\Pictures\outreach presentation\60440_1642767233881_1377858029_2870423_4891804_n.jpg"/>
          <p:cNvPicPr>
            <a:picLocks noChangeAspect="1" noChangeArrowheads="1"/>
          </p:cNvPicPr>
          <p:nvPr/>
        </p:nvPicPr>
        <p:blipFill>
          <a:blip r:embed="rId3"/>
          <a:srcRect/>
          <a:stretch>
            <a:fillRect/>
          </a:stretch>
        </p:blipFill>
        <p:spPr bwMode="auto">
          <a:xfrm>
            <a:off x="4191000" y="0"/>
            <a:ext cx="4267199" cy="3200399"/>
          </a:xfrm>
          <a:prstGeom prst="rect">
            <a:avLst/>
          </a:prstGeom>
          <a:noFill/>
        </p:spPr>
      </p:pic>
      <p:pic>
        <p:nvPicPr>
          <p:cNvPr id="4100" name="Picture 4" descr="C:\Users\Desh\Pictures\outreach presentation\60440_1642767273882_1377858029_2870424_1050824_n.jpg"/>
          <p:cNvPicPr>
            <a:picLocks noChangeAspect="1" noChangeArrowheads="1"/>
          </p:cNvPicPr>
          <p:nvPr/>
        </p:nvPicPr>
        <p:blipFill>
          <a:blip r:embed="rId4"/>
          <a:srcRect/>
          <a:stretch>
            <a:fillRect/>
          </a:stretch>
        </p:blipFill>
        <p:spPr bwMode="auto">
          <a:xfrm>
            <a:off x="0" y="0"/>
            <a:ext cx="4229100" cy="31718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796380" cy="369332"/>
          </a:xfrm>
          <a:prstGeom prst="rect">
            <a:avLst/>
          </a:prstGeom>
          <a:noFill/>
        </p:spPr>
        <p:txBody>
          <a:bodyPr wrap="square" rtlCol="0">
            <a:spAutoFit/>
          </a:bodyPr>
          <a:lstStyle/>
          <a:p>
            <a:pPr algn="ctr"/>
            <a:r>
              <a:rPr lang="en-US" dirty="0" smtClean="0"/>
              <a:t>“</a:t>
            </a:r>
            <a:r>
              <a:rPr lang="si-LK" dirty="0" smtClean="0"/>
              <a:t>ගමින් ගමට </a:t>
            </a:r>
            <a:r>
              <a:rPr lang="en-US" dirty="0" smtClean="0"/>
              <a:t>Astronomy ” - “Astronomy for All” Program</a:t>
            </a:r>
            <a:endParaRPr lang="en-US" dirty="0"/>
          </a:p>
        </p:txBody>
      </p:sp>
      <p:sp>
        <p:nvSpPr>
          <p:cNvPr id="3" name="TextBox 2"/>
          <p:cNvSpPr txBox="1"/>
          <p:nvPr/>
        </p:nvSpPr>
        <p:spPr>
          <a:xfrm>
            <a:off x="838200" y="1066800"/>
            <a:ext cx="7010400" cy="2585323"/>
          </a:xfrm>
          <a:prstGeom prst="rect">
            <a:avLst/>
          </a:prstGeom>
          <a:noFill/>
        </p:spPr>
        <p:txBody>
          <a:bodyPr wrap="square" rtlCol="0">
            <a:spAutoFit/>
          </a:bodyPr>
          <a:lstStyle/>
          <a:p>
            <a:r>
              <a:rPr lang="en-US" dirty="0" smtClean="0"/>
              <a:t>This is an initiative started by Old </a:t>
            </a:r>
            <a:r>
              <a:rPr lang="en-US" dirty="0" err="1" smtClean="0"/>
              <a:t>Anandian</a:t>
            </a:r>
            <a:r>
              <a:rPr lang="en-US" dirty="0" smtClean="0"/>
              <a:t> Astronomical Association , which comprises of astronomy enthusiasts who have been past-members of the society. They launched a new project in December 2011 to promote observational astronomy among the general people named “</a:t>
            </a:r>
            <a:r>
              <a:rPr lang="si-LK" dirty="0" smtClean="0"/>
              <a:t>ගමින් ගමට </a:t>
            </a:r>
            <a:r>
              <a:rPr lang="en-US" dirty="0" smtClean="0"/>
              <a:t>Astronomy | Astronomy for all” at </a:t>
            </a:r>
            <a:r>
              <a:rPr lang="en-US" dirty="0" err="1" smtClean="0"/>
              <a:t>Kelagama</a:t>
            </a:r>
            <a:r>
              <a:rPr lang="en-US" dirty="0" smtClean="0"/>
              <a:t> </a:t>
            </a:r>
            <a:r>
              <a:rPr lang="en-US" dirty="0" err="1" smtClean="0"/>
              <a:t>Vidyalaya</a:t>
            </a:r>
            <a:r>
              <a:rPr lang="en-US" dirty="0" smtClean="0"/>
              <a:t>, </a:t>
            </a:r>
            <a:r>
              <a:rPr lang="en-US" dirty="0" err="1" smtClean="0"/>
              <a:t>Nikaveratiya</a:t>
            </a:r>
            <a:r>
              <a:rPr lang="en-US" dirty="0" smtClean="0"/>
              <a:t> and it was a great success with the participation of more than 100 students plus their parents. The content included practical sky observation with naked eye, telescopes and binoculars ,practical activities, lectures, multimedia activities and more.</a:t>
            </a:r>
            <a:endParaRPr lang="en-US" dirty="0"/>
          </a:p>
        </p:txBody>
      </p:sp>
      <p:pic>
        <p:nvPicPr>
          <p:cNvPr id="1026" name="Picture 2" descr="C:\Users\Desh\Pictures\outreach presentation\6451951419_c82f2e4538.jpg"/>
          <p:cNvPicPr>
            <a:picLocks noChangeAspect="1" noChangeArrowheads="1"/>
          </p:cNvPicPr>
          <p:nvPr/>
        </p:nvPicPr>
        <p:blipFill>
          <a:blip r:embed="rId2"/>
          <a:srcRect/>
          <a:stretch>
            <a:fillRect/>
          </a:stretch>
        </p:blipFill>
        <p:spPr bwMode="auto">
          <a:xfrm>
            <a:off x="1159897" y="3657600"/>
            <a:ext cx="6231503" cy="279249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7010400" cy="923330"/>
          </a:xfrm>
          <a:prstGeom prst="rect">
            <a:avLst/>
          </a:prstGeom>
        </p:spPr>
        <p:txBody>
          <a:bodyPr wrap="square">
            <a:spAutoFit/>
          </a:bodyPr>
          <a:lstStyle/>
          <a:p>
            <a:r>
              <a:rPr lang="en-US" dirty="0" smtClean="0"/>
              <a:t>A following second sky observation camp and an Astronomy Workshop  was organized at </a:t>
            </a:r>
            <a:r>
              <a:rPr lang="en-US" dirty="0" err="1" smtClean="0"/>
              <a:t>Yakkala</a:t>
            </a:r>
            <a:r>
              <a:rPr lang="en-US" dirty="0" smtClean="0"/>
              <a:t> “</a:t>
            </a:r>
            <a:r>
              <a:rPr lang="en-US" dirty="0" err="1" smtClean="0"/>
              <a:t>Siyane</a:t>
            </a:r>
            <a:r>
              <a:rPr lang="en-US" dirty="0" smtClean="0"/>
              <a:t>” housing scheme on 16 </a:t>
            </a:r>
            <a:r>
              <a:rPr lang="en-US" dirty="0" err="1" smtClean="0"/>
              <a:t>th</a:t>
            </a:r>
            <a:r>
              <a:rPr lang="en-US" dirty="0" smtClean="0"/>
              <a:t>  &amp; 17th December 2011.</a:t>
            </a:r>
            <a:endParaRPr lang="en-US" dirty="0"/>
          </a:p>
        </p:txBody>
      </p:sp>
      <p:pic>
        <p:nvPicPr>
          <p:cNvPr id="2050" name="Picture 2" descr="C:\Users\Desh\Pictures\outreach presentation\img_0697.jpg"/>
          <p:cNvPicPr>
            <a:picLocks noChangeAspect="1" noChangeArrowheads="1"/>
          </p:cNvPicPr>
          <p:nvPr/>
        </p:nvPicPr>
        <p:blipFill>
          <a:blip r:embed="rId2"/>
          <a:srcRect/>
          <a:stretch>
            <a:fillRect/>
          </a:stretch>
        </p:blipFill>
        <p:spPr bwMode="auto">
          <a:xfrm>
            <a:off x="3705225" y="3657600"/>
            <a:ext cx="4219575" cy="3200400"/>
          </a:xfrm>
          <a:prstGeom prst="rect">
            <a:avLst/>
          </a:prstGeom>
          <a:noFill/>
        </p:spPr>
      </p:pic>
      <p:pic>
        <p:nvPicPr>
          <p:cNvPr id="2051" name="Picture 3" descr="C:\Users\Desh\Pictures\outreach presentation\img_0681.jpg"/>
          <p:cNvPicPr>
            <a:picLocks noChangeAspect="1" noChangeArrowheads="1"/>
          </p:cNvPicPr>
          <p:nvPr/>
        </p:nvPicPr>
        <p:blipFill>
          <a:blip r:embed="rId3"/>
          <a:srcRect/>
          <a:stretch>
            <a:fillRect/>
          </a:stretch>
        </p:blipFill>
        <p:spPr bwMode="auto">
          <a:xfrm>
            <a:off x="4267199" y="1676400"/>
            <a:ext cx="3659677" cy="2743200"/>
          </a:xfrm>
          <a:prstGeom prst="rect">
            <a:avLst/>
          </a:prstGeom>
          <a:noFill/>
        </p:spPr>
      </p:pic>
      <p:pic>
        <p:nvPicPr>
          <p:cNvPr id="2052" name="Picture 4" descr="C:\Users\Desh\Pictures\outreach presentation\img_0689.jpg"/>
          <p:cNvPicPr>
            <a:picLocks noChangeAspect="1" noChangeArrowheads="1"/>
          </p:cNvPicPr>
          <p:nvPr/>
        </p:nvPicPr>
        <p:blipFill>
          <a:blip r:embed="rId4"/>
          <a:srcRect/>
          <a:stretch>
            <a:fillRect/>
          </a:stretch>
        </p:blipFill>
        <p:spPr bwMode="auto">
          <a:xfrm>
            <a:off x="505864" y="1676400"/>
            <a:ext cx="3761336" cy="2819400"/>
          </a:xfrm>
          <a:prstGeom prst="rect">
            <a:avLst/>
          </a:prstGeom>
          <a:noFill/>
        </p:spPr>
      </p:pic>
      <p:pic>
        <p:nvPicPr>
          <p:cNvPr id="2053" name="Picture 5" descr="C:\Users\Desh\Pictures\outreach presentation\img_0682.jpg"/>
          <p:cNvPicPr>
            <a:picLocks noChangeAspect="1" noChangeArrowheads="1"/>
          </p:cNvPicPr>
          <p:nvPr/>
        </p:nvPicPr>
        <p:blipFill>
          <a:blip r:embed="rId5" cstate="print"/>
          <a:srcRect/>
          <a:stretch>
            <a:fillRect/>
          </a:stretch>
        </p:blipFill>
        <p:spPr bwMode="auto">
          <a:xfrm>
            <a:off x="533400" y="4343400"/>
            <a:ext cx="3723640" cy="2514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04800"/>
            <a:ext cx="4191000" cy="369332"/>
          </a:xfrm>
          <a:prstGeom prst="rect">
            <a:avLst/>
          </a:prstGeom>
          <a:noFill/>
        </p:spPr>
        <p:txBody>
          <a:bodyPr wrap="square" rtlCol="0">
            <a:spAutoFit/>
          </a:bodyPr>
          <a:lstStyle/>
          <a:p>
            <a:pPr algn="ctr"/>
            <a:r>
              <a:rPr lang="en-US" dirty="0" smtClean="0"/>
              <a:t>My Involvements  in Outreach</a:t>
            </a:r>
            <a:endParaRPr lang="en-US" dirty="0"/>
          </a:p>
        </p:txBody>
      </p:sp>
      <p:sp>
        <p:nvSpPr>
          <p:cNvPr id="3" name="TextBox 2"/>
          <p:cNvSpPr txBox="1"/>
          <p:nvPr/>
        </p:nvSpPr>
        <p:spPr>
          <a:xfrm>
            <a:off x="457200" y="990601"/>
            <a:ext cx="8077200" cy="2031325"/>
          </a:xfrm>
          <a:prstGeom prst="rect">
            <a:avLst/>
          </a:prstGeom>
          <a:noFill/>
        </p:spPr>
        <p:txBody>
          <a:bodyPr wrap="square" rtlCol="0">
            <a:spAutoFit/>
          </a:bodyPr>
          <a:lstStyle/>
          <a:p>
            <a:r>
              <a:rPr lang="en-US" dirty="0" smtClean="0"/>
              <a:t>My involvement to the astronomy grew more in the International Year of Astronomy 2009 (IYA 2009) as I was collaborating with different international personnel for different projects.</a:t>
            </a:r>
          </a:p>
          <a:p>
            <a:endParaRPr lang="en-US" dirty="0" smtClean="0"/>
          </a:p>
          <a:p>
            <a:endParaRPr lang="en-US" dirty="0" smtClean="0"/>
          </a:p>
          <a:p>
            <a:endParaRPr lang="en-US" dirty="0" smtClean="0"/>
          </a:p>
          <a:p>
            <a:r>
              <a:rPr lang="en-US" dirty="0" smtClean="0"/>
              <a:t> </a:t>
            </a:r>
            <a:endParaRPr lang="en-US" dirty="0"/>
          </a:p>
        </p:txBody>
      </p:sp>
      <p:pic>
        <p:nvPicPr>
          <p:cNvPr id="1026" name="Picture 2"/>
          <p:cNvPicPr>
            <a:picLocks noChangeAspect="1" noChangeArrowheads="1"/>
          </p:cNvPicPr>
          <p:nvPr/>
        </p:nvPicPr>
        <p:blipFill>
          <a:blip r:embed="rId2"/>
          <a:srcRect/>
          <a:stretch>
            <a:fillRect/>
          </a:stretch>
        </p:blipFill>
        <p:spPr bwMode="auto">
          <a:xfrm>
            <a:off x="5791200" y="1752600"/>
            <a:ext cx="2619375" cy="2619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5872" y="2514600"/>
            <a:ext cx="5396728" cy="3124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029200" y="4419600"/>
            <a:ext cx="3726927" cy="2124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696200" cy="1477328"/>
          </a:xfrm>
          <a:prstGeom prst="rect">
            <a:avLst/>
          </a:prstGeom>
        </p:spPr>
        <p:txBody>
          <a:bodyPr wrap="square">
            <a:spAutoFit/>
          </a:bodyPr>
          <a:lstStyle/>
          <a:p>
            <a:r>
              <a:rPr lang="en-US" dirty="0" smtClean="0"/>
              <a:t>I kept on blogging  about astronomy activities happening around the world but with a more focus on those of local as well. I remember we organized outreach camps for 100 HA (Hundred Hours of Astronomy)during April 2009 and then I constantly got engaged with many astronomy observation camps and other activities.</a:t>
            </a:r>
          </a:p>
        </p:txBody>
      </p:sp>
      <p:pic>
        <p:nvPicPr>
          <p:cNvPr id="2050" name="Picture 2"/>
          <p:cNvPicPr>
            <a:picLocks noChangeAspect="1" noChangeArrowheads="1"/>
          </p:cNvPicPr>
          <p:nvPr/>
        </p:nvPicPr>
        <p:blipFill>
          <a:blip r:embed="rId2" cstate="print"/>
          <a:srcRect/>
          <a:stretch>
            <a:fillRect/>
          </a:stretch>
        </p:blipFill>
        <p:spPr bwMode="auto">
          <a:xfrm>
            <a:off x="0" y="4114800"/>
            <a:ext cx="5081762" cy="2290763"/>
          </a:xfrm>
          <a:prstGeom prst="rect">
            <a:avLst/>
          </a:prstGeom>
          <a:noFill/>
          <a:ln w="9525">
            <a:noFill/>
            <a:miter lim="800000"/>
            <a:headEnd/>
            <a:tailEnd/>
          </a:ln>
          <a:effectLst/>
        </p:spPr>
      </p:pic>
      <p:pic>
        <p:nvPicPr>
          <p:cNvPr id="2051" name="Picture 3" descr="C:\Users\Desh\Pictures\iyablog snap.png"/>
          <p:cNvPicPr>
            <a:picLocks noChangeAspect="1" noChangeArrowheads="1"/>
          </p:cNvPicPr>
          <p:nvPr/>
        </p:nvPicPr>
        <p:blipFill>
          <a:blip r:embed="rId3"/>
          <a:srcRect/>
          <a:stretch>
            <a:fillRect/>
          </a:stretch>
        </p:blipFill>
        <p:spPr bwMode="auto">
          <a:xfrm>
            <a:off x="3352800" y="1905000"/>
            <a:ext cx="5334000" cy="312539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001000" cy="4247317"/>
          </a:xfrm>
          <a:prstGeom prst="rect">
            <a:avLst/>
          </a:prstGeom>
        </p:spPr>
        <p:txBody>
          <a:bodyPr wrap="square">
            <a:spAutoFit/>
          </a:bodyPr>
          <a:lstStyle/>
          <a:p>
            <a:endParaRPr lang="en-US" dirty="0" smtClean="0"/>
          </a:p>
          <a:p>
            <a:r>
              <a:rPr lang="en-US" dirty="0" smtClean="0"/>
              <a:t>At the time of IYA 2009, there many commemorative coins being minted by different countries and I created a blog gathering information about these memorial coins and it ended up a successful project as I got into contact with Pedro Russo, of IYA 2009  Coordinator and even my account on these coins was published in the final report of IYA 2009, in 2010. I got really motivated by this as it was such an amazing experience finding information about these coins, and sometimes I had to get in contact with  official people from national bodies, for example in the case of Hungary. </a:t>
            </a:r>
          </a:p>
          <a:p>
            <a:endParaRPr lang="en-US" dirty="0" smtClean="0"/>
          </a:p>
          <a:p>
            <a:r>
              <a:rPr lang="en-US" dirty="0" smtClean="0"/>
              <a:t>Finally I was glad that I managed to do something different and contribute to</a:t>
            </a:r>
          </a:p>
          <a:p>
            <a:r>
              <a:rPr lang="en-US" dirty="0" smtClean="0"/>
              <a:t>the IYA 2009, which was a global project for the noble cause of astronomy. Further many numismatists found my work informative and it was also a project of sharing astronomical and numismatic values.</a:t>
            </a:r>
          </a:p>
          <a:p>
            <a:endParaRPr lang="en-US" dirty="0" smtClean="0"/>
          </a:p>
        </p:txBody>
      </p:sp>
      <p:pic>
        <p:nvPicPr>
          <p:cNvPr id="3074" name="Picture 2" descr="C:\Users\Desh\Desktop\coins IYA2009\Iya2009-coin-header.png"/>
          <p:cNvPicPr>
            <a:picLocks noChangeAspect="1" noChangeArrowheads="1"/>
          </p:cNvPicPr>
          <p:nvPr/>
        </p:nvPicPr>
        <p:blipFill>
          <a:blip r:embed="rId2"/>
          <a:srcRect/>
          <a:stretch>
            <a:fillRect/>
          </a:stretch>
        </p:blipFill>
        <p:spPr bwMode="auto">
          <a:xfrm>
            <a:off x="533400" y="4343400"/>
            <a:ext cx="7789543" cy="22097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1"/>
            <a:ext cx="7620000" cy="2862322"/>
          </a:xfrm>
          <a:prstGeom prst="rect">
            <a:avLst/>
          </a:prstGeom>
        </p:spPr>
        <p:txBody>
          <a:bodyPr wrap="square">
            <a:spAutoFit/>
          </a:bodyPr>
          <a:lstStyle/>
          <a:p>
            <a:r>
              <a:rPr lang="en-US" dirty="0" smtClean="0"/>
              <a:t>I also collaborated with Sabrina </a:t>
            </a:r>
            <a:r>
              <a:rPr lang="en-US" dirty="0" err="1" smtClean="0"/>
              <a:t>Masiero</a:t>
            </a:r>
            <a:r>
              <a:rPr lang="en-US" dirty="0" smtClean="0"/>
              <a:t>, of Padua, Italy and we shared the IYA2009 with the general purpose of bringing the idea to a wider reach, specially the children, and youth. "Lives of Galileo" was a comic book</a:t>
            </a:r>
          </a:p>
          <a:p>
            <a:r>
              <a:rPr lang="en-US" dirty="0" smtClean="0"/>
              <a:t>by the author Fermi from Switzerland and Sabrina translated it to Italian and published, I was in contact with her and wanted to do the same with my language, Sinhalese and unfortunately it failed as it was not possible to find a sponsor to get the legal copyrights transferred. Nevertheless, </a:t>
            </a:r>
            <a:r>
              <a:rPr lang="en-US" dirty="0" err="1" smtClean="0"/>
              <a:t>Fiami</a:t>
            </a:r>
            <a:r>
              <a:rPr lang="en-US" dirty="0" smtClean="0"/>
              <a:t> was kind enough to send me an autographed copy of Lives of Galileo"</a:t>
            </a:r>
          </a:p>
          <a:p>
            <a:endParaRPr lang="en-US" dirty="0" smtClean="0"/>
          </a:p>
          <a:p>
            <a:endParaRPr lang="en-US" dirty="0" smtClean="0"/>
          </a:p>
        </p:txBody>
      </p:sp>
      <p:pic>
        <p:nvPicPr>
          <p:cNvPr id="4098" name="Picture 2" descr="C:\Users\Desh\Desktop\20139_1341821504827_1209894008_980224_497921_n.jpg"/>
          <p:cNvPicPr>
            <a:picLocks noChangeAspect="1" noChangeArrowheads="1"/>
          </p:cNvPicPr>
          <p:nvPr/>
        </p:nvPicPr>
        <p:blipFill>
          <a:blip r:embed="rId2"/>
          <a:srcRect/>
          <a:stretch>
            <a:fillRect/>
          </a:stretch>
        </p:blipFill>
        <p:spPr bwMode="auto">
          <a:xfrm>
            <a:off x="76200" y="3505200"/>
            <a:ext cx="4025900" cy="3019425"/>
          </a:xfrm>
          <a:prstGeom prst="rect">
            <a:avLst/>
          </a:prstGeom>
          <a:noFill/>
        </p:spPr>
      </p:pic>
      <p:pic>
        <p:nvPicPr>
          <p:cNvPr id="4099" name="Picture 3"/>
          <p:cNvPicPr>
            <a:picLocks noChangeAspect="1" noChangeArrowheads="1"/>
          </p:cNvPicPr>
          <p:nvPr/>
        </p:nvPicPr>
        <p:blipFill>
          <a:blip r:embed="rId3"/>
          <a:srcRect/>
          <a:stretch>
            <a:fillRect/>
          </a:stretch>
        </p:blipFill>
        <p:spPr bwMode="auto">
          <a:xfrm>
            <a:off x="4191000" y="3733800"/>
            <a:ext cx="4720745" cy="25526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772400" cy="923330"/>
          </a:xfrm>
          <a:prstGeom prst="rect">
            <a:avLst/>
          </a:prstGeom>
        </p:spPr>
        <p:txBody>
          <a:bodyPr wrap="square">
            <a:spAutoFit/>
          </a:bodyPr>
          <a:lstStyle/>
          <a:p>
            <a:r>
              <a:rPr lang="en-US" dirty="0" smtClean="0"/>
              <a:t>Finally I received a certificate from IAU for my work during IYA 2009.</a:t>
            </a:r>
          </a:p>
          <a:p>
            <a:endParaRPr lang="en-US" dirty="0" smtClean="0"/>
          </a:p>
          <a:p>
            <a:endParaRPr lang="en-US" dirty="0" smtClean="0"/>
          </a:p>
        </p:txBody>
      </p:sp>
      <p:pic>
        <p:nvPicPr>
          <p:cNvPr id="5122" name="Picture 2" descr="C:\Users\Desh\Pictures\cert.png"/>
          <p:cNvPicPr>
            <a:picLocks noChangeAspect="1" noChangeArrowheads="1"/>
          </p:cNvPicPr>
          <p:nvPr/>
        </p:nvPicPr>
        <p:blipFill>
          <a:blip r:embed="rId3"/>
          <a:srcRect/>
          <a:stretch>
            <a:fillRect/>
          </a:stretch>
        </p:blipFill>
        <p:spPr bwMode="auto">
          <a:xfrm>
            <a:off x="2743200" y="848920"/>
            <a:ext cx="3278187" cy="4686693"/>
          </a:xfrm>
          <a:prstGeom prst="rect">
            <a:avLst/>
          </a:prstGeom>
          <a:noFill/>
        </p:spPr>
      </p:pic>
      <p:sp>
        <p:nvSpPr>
          <p:cNvPr id="4" name="Rectangle 3"/>
          <p:cNvSpPr/>
          <p:nvPr/>
        </p:nvSpPr>
        <p:spPr>
          <a:xfrm>
            <a:off x="381000" y="5715000"/>
            <a:ext cx="7848600" cy="646331"/>
          </a:xfrm>
          <a:prstGeom prst="rect">
            <a:avLst/>
          </a:prstGeom>
        </p:spPr>
        <p:txBody>
          <a:bodyPr wrap="square">
            <a:spAutoFit/>
          </a:bodyPr>
          <a:lstStyle/>
          <a:p>
            <a:r>
              <a:rPr lang="en-US" dirty="0" smtClean="0"/>
              <a:t>Then it was the time of 2010 and I continued with more outreach activity as was adopted the general theme "Beyond IYA 2009"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924800" cy="923330"/>
          </a:xfrm>
          <a:prstGeom prst="rect">
            <a:avLst/>
          </a:prstGeom>
        </p:spPr>
        <p:txBody>
          <a:bodyPr wrap="square">
            <a:spAutoFit/>
          </a:bodyPr>
          <a:lstStyle/>
          <a:p>
            <a:r>
              <a:rPr lang="en-US" dirty="0" smtClean="0"/>
              <a:t>The annular solar eclipse 2010 was due on 15th of January and I got together with my colleagues and we wanted to organize some outreach expedition for the eclipse. </a:t>
            </a:r>
            <a:endParaRPr lang="en-US" dirty="0"/>
          </a:p>
        </p:txBody>
      </p:sp>
      <p:pic>
        <p:nvPicPr>
          <p:cNvPr id="1026" name="Picture 2" descr="C:\Users\Desh\Desktop\Eclipse Hunt\20139_1355326722449_1209894008_1018069_7871335_n.jpg"/>
          <p:cNvPicPr>
            <a:picLocks noChangeAspect="1" noChangeArrowheads="1"/>
          </p:cNvPicPr>
          <p:nvPr/>
        </p:nvPicPr>
        <p:blipFill>
          <a:blip r:embed="rId2"/>
          <a:srcRect/>
          <a:stretch>
            <a:fillRect/>
          </a:stretch>
        </p:blipFill>
        <p:spPr bwMode="auto">
          <a:xfrm>
            <a:off x="1676400" y="1752600"/>
            <a:ext cx="5753100" cy="43148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924800" cy="2031325"/>
          </a:xfrm>
          <a:prstGeom prst="rect">
            <a:avLst/>
          </a:prstGeom>
        </p:spPr>
        <p:txBody>
          <a:bodyPr wrap="square">
            <a:spAutoFit/>
          </a:bodyPr>
          <a:lstStyle/>
          <a:p>
            <a:r>
              <a:rPr lang="en-US" dirty="0" smtClean="0"/>
              <a:t>Although the main line of the eclipse lied across Sri Lanka, it was through Jaffna peninsula, the north of Sri Lanka, which posed the problem of traveling there with the telescopes and other gear. At the same time I was publishing about this in my blog and fortunately a Newspaper company - </a:t>
            </a:r>
            <a:r>
              <a:rPr lang="en-US" dirty="0" err="1" smtClean="0"/>
              <a:t>Weerakesari</a:t>
            </a:r>
            <a:r>
              <a:rPr lang="en-US" dirty="0" smtClean="0"/>
              <a:t>, contacted me and ended up sponsoring our expedition to Jaffna. We had a lot of audience, flocking around the ground we were and also we managed to show the eclipse to many students and for many of them, it was their first time observing a solar eclipse.</a:t>
            </a:r>
            <a:endParaRPr lang="en-US" dirty="0"/>
          </a:p>
        </p:txBody>
      </p:sp>
      <p:pic>
        <p:nvPicPr>
          <p:cNvPr id="2050" name="Picture 2" descr="C:\Users\Desh\Desktop\Eclipse Hunt\20139_1345443395372_1209894008_991616_7633985_n.jpg"/>
          <p:cNvPicPr>
            <a:picLocks noChangeAspect="1" noChangeArrowheads="1"/>
          </p:cNvPicPr>
          <p:nvPr/>
        </p:nvPicPr>
        <p:blipFill>
          <a:blip r:embed="rId2"/>
          <a:srcRect/>
          <a:stretch>
            <a:fillRect/>
          </a:stretch>
        </p:blipFill>
        <p:spPr bwMode="auto">
          <a:xfrm>
            <a:off x="1600200" y="2447926"/>
            <a:ext cx="5410200" cy="40576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Mathematical &amp; Astronomical Society (MAS)</a:t>
            </a:r>
          </a:p>
        </p:txBody>
      </p:sp>
      <p:sp>
        <p:nvSpPr>
          <p:cNvPr id="3" name="Content Placeholder 2"/>
          <p:cNvSpPr>
            <a:spLocks noGrp="1"/>
          </p:cNvSpPr>
          <p:nvPr>
            <p:ph idx="1"/>
          </p:nvPr>
        </p:nvSpPr>
        <p:spPr/>
        <p:txBody>
          <a:bodyPr>
            <a:normAutofit/>
          </a:bodyPr>
          <a:lstStyle/>
          <a:p>
            <a:r>
              <a:rPr lang="en-US" sz="1600" dirty="0" smtClean="0"/>
              <a:t>Mathematical &amp; Astronomical Society (MAS) is the astronomical society based in University of Colombo with a proud history of more than 50 years and currently possesses the country’s oldest telescope – The </a:t>
            </a:r>
            <a:r>
              <a:rPr lang="en-US" sz="1600" dirty="0" err="1" smtClean="0"/>
              <a:t>Molesworth</a:t>
            </a:r>
            <a:r>
              <a:rPr lang="en-US" sz="1600" dirty="0" smtClean="0"/>
              <a:t> Telescope. </a:t>
            </a:r>
            <a:endParaRPr lang="en-US" sz="1600" dirty="0"/>
          </a:p>
        </p:txBody>
      </p:sp>
      <p:pic>
        <p:nvPicPr>
          <p:cNvPr id="5122" name="Picture 2"/>
          <p:cNvPicPr>
            <a:picLocks noChangeAspect="1" noChangeArrowheads="1"/>
          </p:cNvPicPr>
          <p:nvPr/>
        </p:nvPicPr>
        <p:blipFill>
          <a:blip r:embed="rId2"/>
          <a:srcRect/>
          <a:stretch>
            <a:fillRect/>
          </a:stretch>
        </p:blipFill>
        <p:spPr bwMode="auto">
          <a:xfrm>
            <a:off x="2819400" y="2590800"/>
            <a:ext cx="38100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sh\Desktop\Eclipse Hunt\20139_1361418114730_1209894008_1035193_7668588_n.jpg"/>
          <p:cNvPicPr>
            <a:picLocks noChangeAspect="1" noChangeArrowheads="1"/>
          </p:cNvPicPr>
          <p:nvPr/>
        </p:nvPicPr>
        <p:blipFill>
          <a:blip r:embed="rId2"/>
          <a:srcRect/>
          <a:stretch>
            <a:fillRect/>
          </a:stretch>
        </p:blipFill>
        <p:spPr bwMode="auto">
          <a:xfrm>
            <a:off x="1447800" y="2743200"/>
            <a:ext cx="6286500" cy="3971925"/>
          </a:xfrm>
          <a:prstGeom prst="rect">
            <a:avLst/>
          </a:prstGeom>
          <a:noFill/>
        </p:spPr>
      </p:pic>
      <p:pic>
        <p:nvPicPr>
          <p:cNvPr id="3075" name="Picture 3" descr="C:\Users\Desh\Desktop\Eclipse Hunt\20139_1355344042882_1209894008_1018183_3335648_n.jpg"/>
          <p:cNvPicPr>
            <a:picLocks noChangeAspect="1" noChangeArrowheads="1"/>
          </p:cNvPicPr>
          <p:nvPr/>
        </p:nvPicPr>
        <p:blipFill>
          <a:blip r:embed="rId3"/>
          <a:srcRect/>
          <a:stretch>
            <a:fillRect/>
          </a:stretch>
        </p:blipFill>
        <p:spPr bwMode="auto">
          <a:xfrm>
            <a:off x="3048000" y="457200"/>
            <a:ext cx="3068637" cy="2301875"/>
          </a:xfrm>
          <a:prstGeom prst="rect">
            <a:avLst/>
          </a:prstGeom>
          <a:noFill/>
        </p:spPr>
      </p:pic>
      <p:pic>
        <p:nvPicPr>
          <p:cNvPr id="3076" name="Picture 4" descr="C:\Users\Desh\Desktop\Eclipse Hunt\20139_1355344162885_1209894008_1018186_4809112_n.jpg"/>
          <p:cNvPicPr>
            <a:picLocks noChangeAspect="1" noChangeArrowheads="1"/>
          </p:cNvPicPr>
          <p:nvPr/>
        </p:nvPicPr>
        <p:blipFill>
          <a:blip r:embed="rId4"/>
          <a:srcRect/>
          <a:stretch>
            <a:fillRect/>
          </a:stretch>
        </p:blipFill>
        <p:spPr bwMode="auto">
          <a:xfrm>
            <a:off x="0" y="457200"/>
            <a:ext cx="3068637" cy="2301875"/>
          </a:xfrm>
          <a:prstGeom prst="rect">
            <a:avLst/>
          </a:prstGeom>
          <a:noFill/>
        </p:spPr>
      </p:pic>
      <p:pic>
        <p:nvPicPr>
          <p:cNvPr id="3077" name="Picture 5" descr="C:\Users\Desh\Desktop\Eclipse Hunt\20139_1357641900327_1209894008_1025773_6106035_n.jpg"/>
          <p:cNvPicPr>
            <a:picLocks noChangeAspect="1" noChangeArrowheads="1"/>
          </p:cNvPicPr>
          <p:nvPr/>
        </p:nvPicPr>
        <p:blipFill>
          <a:blip r:embed="rId5"/>
          <a:srcRect/>
          <a:stretch>
            <a:fillRect/>
          </a:stretch>
        </p:blipFill>
        <p:spPr bwMode="auto">
          <a:xfrm>
            <a:off x="6075363" y="381000"/>
            <a:ext cx="3068637" cy="23018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sh\Desktop\Eclipse Hunt\20139_1357643740373_1209894008_1025817_3220450_n.jpg"/>
          <p:cNvPicPr>
            <a:picLocks noChangeAspect="1" noChangeArrowheads="1"/>
          </p:cNvPicPr>
          <p:nvPr/>
        </p:nvPicPr>
        <p:blipFill>
          <a:blip r:embed="rId3"/>
          <a:srcRect/>
          <a:stretch>
            <a:fillRect/>
          </a:stretch>
        </p:blipFill>
        <p:spPr bwMode="auto">
          <a:xfrm>
            <a:off x="914400" y="685800"/>
            <a:ext cx="7101084" cy="5326733"/>
          </a:xfrm>
          <a:prstGeom prst="rect">
            <a:avLst/>
          </a:prstGeom>
          <a:noFill/>
        </p:spPr>
      </p:pic>
      <p:sp>
        <p:nvSpPr>
          <p:cNvPr id="3" name="Rectangle 2"/>
          <p:cNvSpPr/>
          <p:nvPr/>
        </p:nvSpPr>
        <p:spPr>
          <a:xfrm>
            <a:off x="3200400" y="6172200"/>
            <a:ext cx="2590800" cy="369332"/>
          </a:xfrm>
          <a:prstGeom prst="rect">
            <a:avLst/>
          </a:prstGeom>
        </p:spPr>
        <p:txBody>
          <a:bodyPr wrap="square">
            <a:spAutoFit/>
          </a:bodyPr>
          <a:lstStyle/>
          <a:p>
            <a:pPr algn="ctr"/>
            <a:r>
              <a:rPr lang="en-US" b="1" dirty="0" smtClean="0"/>
              <a:t>Jaffna, Sri Lanka</a:t>
            </a:r>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04800"/>
            <a:ext cx="9168384" cy="5372100"/>
          </a:xfrm>
          <a:prstGeom prst="rect">
            <a:avLst/>
          </a:prstGeom>
          <a:noFill/>
          <a:ln w="9525">
            <a:noFill/>
            <a:miter lim="800000"/>
            <a:headEnd/>
            <a:tailEnd/>
          </a:ln>
          <a:effectLst/>
        </p:spPr>
      </p:pic>
      <p:sp>
        <p:nvSpPr>
          <p:cNvPr id="3" name="TextBox 2"/>
          <p:cNvSpPr txBox="1"/>
          <p:nvPr/>
        </p:nvSpPr>
        <p:spPr>
          <a:xfrm>
            <a:off x="2362200" y="6096000"/>
            <a:ext cx="4495800" cy="369332"/>
          </a:xfrm>
          <a:prstGeom prst="rect">
            <a:avLst/>
          </a:prstGeom>
          <a:noFill/>
        </p:spPr>
        <p:txBody>
          <a:bodyPr wrap="square" rtlCol="0">
            <a:spAutoFit/>
          </a:bodyPr>
          <a:lstStyle/>
          <a:p>
            <a:r>
              <a:rPr lang="en-US" dirty="0" smtClean="0"/>
              <a:t>Another story with an eclipse – A total one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sh\Desktop\397902_314976848540967_204002182971768_869291_1551620587_n.jpg"/>
          <p:cNvPicPr>
            <a:picLocks noChangeAspect="1" noChangeArrowheads="1"/>
          </p:cNvPicPr>
          <p:nvPr/>
        </p:nvPicPr>
        <p:blipFill>
          <a:blip r:embed="rId2"/>
          <a:srcRect/>
          <a:stretch>
            <a:fillRect/>
          </a:stretch>
        </p:blipFill>
        <p:spPr bwMode="auto">
          <a:xfrm>
            <a:off x="1371600" y="1295400"/>
            <a:ext cx="6629400" cy="4419600"/>
          </a:xfrm>
          <a:prstGeom prst="rect">
            <a:avLst/>
          </a:prstGeom>
          <a:noFill/>
        </p:spPr>
      </p:pic>
      <p:sp>
        <p:nvSpPr>
          <p:cNvPr id="3" name="TextBox 2"/>
          <p:cNvSpPr txBox="1"/>
          <p:nvPr/>
        </p:nvSpPr>
        <p:spPr>
          <a:xfrm>
            <a:off x="762000" y="457200"/>
            <a:ext cx="7773179" cy="646331"/>
          </a:xfrm>
          <a:prstGeom prst="rect">
            <a:avLst/>
          </a:prstGeom>
          <a:noFill/>
        </p:spPr>
        <p:txBody>
          <a:bodyPr wrap="square" rtlCol="0">
            <a:spAutoFit/>
          </a:bodyPr>
          <a:lstStyle/>
          <a:p>
            <a:r>
              <a:rPr lang="en-US" dirty="0" smtClean="0"/>
              <a:t>Currently I engage in astronomy outreach as the president of Mathematical and </a:t>
            </a:r>
          </a:p>
          <a:p>
            <a:r>
              <a:rPr lang="en-US" dirty="0" smtClean="0"/>
              <a:t>Society of University of Colombo</a:t>
            </a:r>
            <a:endParaRPr lang="en-US" dirty="0"/>
          </a:p>
        </p:txBody>
      </p:sp>
      <p:sp>
        <p:nvSpPr>
          <p:cNvPr id="4" name="TextBox 3"/>
          <p:cNvSpPr txBox="1"/>
          <p:nvPr/>
        </p:nvSpPr>
        <p:spPr>
          <a:xfrm>
            <a:off x="1905000" y="5943600"/>
            <a:ext cx="5917004" cy="369332"/>
          </a:xfrm>
          <a:prstGeom prst="rect">
            <a:avLst/>
          </a:prstGeom>
          <a:noFill/>
        </p:spPr>
        <p:txBody>
          <a:bodyPr wrap="none" rtlCol="0">
            <a:spAutoFit/>
          </a:bodyPr>
          <a:lstStyle/>
          <a:p>
            <a:r>
              <a:rPr lang="en-US" dirty="0" smtClean="0"/>
              <a:t>A picture taken during the Annual General Meeting. Jan 2012</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457200"/>
            <a:ext cx="4176400" cy="1754326"/>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Be Inspired !! </a:t>
            </a:r>
          </a:p>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0" y="3048000"/>
            <a:ext cx="9144000" cy="1754326"/>
          </a:xfrm>
          <a:prstGeom prst="rect">
            <a:avLst/>
          </a:prstGeom>
          <a:noFill/>
        </p:spPr>
        <p:txBody>
          <a:bodyPr wrap="squar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written is written, </a:t>
            </a:r>
          </a:p>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Only those inspired can change the writing !!”</a:t>
            </a:r>
          </a:p>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Dirk Ross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676400"/>
            <a:ext cx="6858000" cy="1107996"/>
          </a:xfrm>
          <a:prstGeom prst="rect">
            <a:avLst/>
          </a:prstGeom>
          <a:noFill/>
        </p:spPr>
        <p:txBody>
          <a:bodyPr wrap="square" lIns="91440" tIns="45720" rIns="91440" bIns="45720">
            <a:spAutoFit/>
          </a:bodyPr>
          <a:lstStyle/>
          <a:p>
            <a:pPr algn="ctr"/>
            <a:r>
              <a:rPr lang="en-US" sz="6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Muito</a:t>
            </a:r>
            <a:r>
              <a:rPr 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Obrigado !!</a:t>
            </a:r>
            <a:endParaRPr lang="en-US"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219200"/>
          </a:xfrm>
        </p:spPr>
        <p:txBody>
          <a:bodyPr>
            <a:normAutofit/>
          </a:bodyPr>
          <a:lstStyle/>
          <a:p>
            <a:r>
              <a:rPr lang="en-US" sz="1600" dirty="0" smtClean="0"/>
              <a:t>Among its outreach activities “Star Quest” astronomy quiz competition is foremost with the participation of many high-school students from around the island. </a:t>
            </a:r>
          </a:p>
          <a:p>
            <a:endParaRPr lang="en-US" dirty="0"/>
          </a:p>
          <a:p>
            <a:endParaRPr lang="en-US" dirty="0" smtClean="0"/>
          </a:p>
        </p:txBody>
      </p:sp>
      <p:pic>
        <p:nvPicPr>
          <p:cNvPr id="1028" name="Picture 4" descr="C:\Users\Desh\Pictures\outreach presentation\1316829777.png.jpg"/>
          <p:cNvPicPr>
            <a:picLocks noChangeAspect="1" noChangeArrowheads="1"/>
          </p:cNvPicPr>
          <p:nvPr/>
        </p:nvPicPr>
        <p:blipFill>
          <a:blip r:embed="rId2"/>
          <a:srcRect/>
          <a:stretch>
            <a:fillRect/>
          </a:stretch>
        </p:blipFill>
        <p:spPr bwMode="auto">
          <a:xfrm>
            <a:off x="1427896" y="1514474"/>
            <a:ext cx="6115904" cy="4097656"/>
          </a:xfrm>
          <a:prstGeom prst="rect">
            <a:avLst/>
          </a:prstGeom>
          <a:noFill/>
        </p:spPr>
      </p:pic>
      <p:sp>
        <p:nvSpPr>
          <p:cNvPr id="7" name="TextBox 6"/>
          <p:cNvSpPr txBox="1"/>
          <p:nvPr/>
        </p:nvSpPr>
        <p:spPr>
          <a:xfrm>
            <a:off x="1981200" y="5943600"/>
            <a:ext cx="5050870" cy="369332"/>
          </a:xfrm>
          <a:prstGeom prst="rect">
            <a:avLst/>
          </a:prstGeom>
          <a:noFill/>
        </p:spPr>
        <p:txBody>
          <a:bodyPr wrap="none" rtlCol="0">
            <a:spAutoFit/>
          </a:bodyPr>
          <a:lstStyle/>
          <a:p>
            <a:r>
              <a:rPr lang="en-US" dirty="0" smtClean="0"/>
              <a:t>The winners  and runners-up of the Star Quest 2011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sh\Pictures\outreach presentation\tn2.jpg"/>
          <p:cNvPicPr>
            <a:picLocks noChangeAspect="1" noChangeArrowheads="1"/>
          </p:cNvPicPr>
          <p:nvPr/>
        </p:nvPicPr>
        <p:blipFill>
          <a:blip r:embed="rId2"/>
          <a:srcRect/>
          <a:stretch>
            <a:fillRect/>
          </a:stretch>
        </p:blipFill>
        <p:spPr bwMode="auto">
          <a:xfrm>
            <a:off x="0" y="3184394"/>
            <a:ext cx="5486400" cy="3673606"/>
          </a:xfrm>
          <a:prstGeom prst="rect">
            <a:avLst/>
          </a:prstGeom>
          <a:noFill/>
        </p:spPr>
      </p:pic>
      <p:pic>
        <p:nvPicPr>
          <p:cNvPr id="2051" name="Picture 3" descr="C:\Users\Desh\Pictures\outreach presentation\tn00.jpg"/>
          <p:cNvPicPr>
            <a:picLocks noChangeAspect="1" noChangeArrowheads="1"/>
          </p:cNvPicPr>
          <p:nvPr/>
        </p:nvPicPr>
        <p:blipFill>
          <a:blip r:embed="rId3"/>
          <a:srcRect/>
          <a:stretch>
            <a:fillRect/>
          </a:stretch>
        </p:blipFill>
        <p:spPr bwMode="auto">
          <a:xfrm>
            <a:off x="4876800" y="0"/>
            <a:ext cx="4267200" cy="3200400"/>
          </a:xfrm>
          <a:prstGeom prst="rect">
            <a:avLst/>
          </a:prstGeom>
          <a:noFill/>
        </p:spPr>
      </p:pic>
      <p:sp>
        <p:nvSpPr>
          <p:cNvPr id="5" name="TextBox 4"/>
          <p:cNvSpPr txBox="1"/>
          <p:nvPr/>
        </p:nvSpPr>
        <p:spPr>
          <a:xfrm>
            <a:off x="5929915" y="4724400"/>
            <a:ext cx="2985485" cy="923330"/>
          </a:xfrm>
          <a:prstGeom prst="rect">
            <a:avLst/>
          </a:prstGeom>
          <a:noFill/>
        </p:spPr>
        <p:txBody>
          <a:bodyPr wrap="square" rtlCol="0">
            <a:spAutoFit/>
          </a:bodyPr>
          <a:lstStyle/>
          <a:p>
            <a:r>
              <a:rPr lang="en-US" dirty="0" smtClean="0"/>
              <a:t>During the quiz competition- </a:t>
            </a:r>
          </a:p>
          <a:p>
            <a:r>
              <a:rPr lang="en-US" dirty="0" smtClean="0"/>
              <a:t>students waiting at a final round</a:t>
            </a:r>
            <a:endParaRPr lang="en-US" dirty="0"/>
          </a:p>
        </p:txBody>
      </p:sp>
      <p:sp>
        <p:nvSpPr>
          <p:cNvPr id="6" name="Right Arrow 5"/>
          <p:cNvSpPr/>
          <p:nvPr/>
        </p:nvSpPr>
        <p:spPr>
          <a:xfrm rot="5400000">
            <a:off x="1562099" y="2400301"/>
            <a:ext cx="762001"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228600"/>
            <a:ext cx="2743200" cy="2031325"/>
          </a:xfrm>
          <a:prstGeom prst="rect">
            <a:avLst/>
          </a:prstGeom>
          <a:noFill/>
        </p:spPr>
        <p:txBody>
          <a:bodyPr wrap="square" rtlCol="0">
            <a:spAutoFit/>
          </a:bodyPr>
          <a:lstStyle/>
          <a:p>
            <a:r>
              <a:rPr lang="en-US" dirty="0" smtClean="0"/>
              <a:t>The 34</a:t>
            </a:r>
            <a:r>
              <a:rPr lang="en-US" baseline="30000" dirty="0" smtClean="0"/>
              <a:t>th</a:t>
            </a:r>
            <a:r>
              <a:rPr lang="en-US" dirty="0" smtClean="0"/>
              <a:t> “Sigma Magazine” was also launched under the guidance of </a:t>
            </a:r>
          </a:p>
          <a:p>
            <a:r>
              <a:rPr lang="en-US" dirty="0" smtClean="0"/>
              <a:t>Dr. </a:t>
            </a:r>
            <a:r>
              <a:rPr lang="en-US" dirty="0" err="1" smtClean="0"/>
              <a:t>Chandana</a:t>
            </a:r>
            <a:r>
              <a:rPr lang="en-US" dirty="0" smtClean="0"/>
              <a:t> </a:t>
            </a:r>
            <a:r>
              <a:rPr lang="en-US" dirty="0" err="1" smtClean="0"/>
              <a:t>Jayaratne</a:t>
            </a:r>
            <a:r>
              <a:rPr lang="en-US" dirty="0" smtClean="0"/>
              <a:t> , Senior Lecturer of the Department of Physics and the patron of the MAS. </a:t>
            </a:r>
            <a:endParaRPr lang="en-US" dirty="0"/>
          </a:p>
        </p:txBody>
      </p:sp>
      <p:sp>
        <p:nvSpPr>
          <p:cNvPr id="8" name="Down Arrow 7"/>
          <p:cNvSpPr/>
          <p:nvPr/>
        </p:nvSpPr>
        <p:spPr>
          <a:xfrm rot="10800000">
            <a:off x="6934200" y="3657600"/>
            <a:ext cx="533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391400" cy="1200329"/>
          </a:xfrm>
          <a:prstGeom prst="rect">
            <a:avLst/>
          </a:prstGeom>
        </p:spPr>
        <p:txBody>
          <a:bodyPr wrap="square">
            <a:spAutoFit/>
          </a:bodyPr>
          <a:lstStyle/>
          <a:p>
            <a:r>
              <a:rPr lang="en-US" dirty="0" smtClean="0"/>
              <a:t>The society also facilitates outstation schools with astronomy workshops and observation camps and these activities are reputed among schools and have a high demand.</a:t>
            </a:r>
          </a:p>
          <a:p>
            <a:endParaRPr lang="en-US" dirty="0" smtClean="0"/>
          </a:p>
        </p:txBody>
      </p:sp>
      <p:pic>
        <p:nvPicPr>
          <p:cNvPr id="3074" name="Picture 2" descr="C:\Users\Desh\Pictures\outreach presentation\1321092205.png.jpg"/>
          <p:cNvPicPr>
            <a:picLocks noChangeAspect="1" noChangeArrowheads="1"/>
          </p:cNvPicPr>
          <p:nvPr/>
        </p:nvPicPr>
        <p:blipFill>
          <a:blip r:embed="rId2"/>
          <a:srcRect/>
          <a:stretch>
            <a:fillRect/>
          </a:stretch>
        </p:blipFill>
        <p:spPr bwMode="auto">
          <a:xfrm>
            <a:off x="0" y="3600450"/>
            <a:ext cx="4343400" cy="3257550"/>
          </a:xfrm>
          <a:prstGeom prst="rect">
            <a:avLst/>
          </a:prstGeom>
          <a:noFill/>
        </p:spPr>
      </p:pic>
      <p:pic>
        <p:nvPicPr>
          <p:cNvPr id="3075" name="Picture 3" descr="C:\Users\Desh\Pictures\outreach presentation\acn1.jpg"/>
          <p:cNvPicPr>
            <a:picLocks noChangeAspect="1" noChangeArrowheads="1"/>
          </p:cNvPicPr>
          <p:nvPr/>
        </p:nvPicPr>
        <p:blipFill>
          <a:blip r:embed="rId3"/>
          <a:srcRect/>
          <a:stretch>
            <a:fillRect/>
          </a:stretch>
        </p:blipFill>
        <p:spPr bwMode="auto">
          <a:xfrm>
            <a:off x="4343400" y="1066800"/>
            <a:ext cx="4572000" cy="3429000"/>
          </a:xfrm>
          <a:prstGeom prst="rect">
            <a:avLst/>
          </a:prstGeom>
          <a:noFill/>
        </p:spPr>
      </p:pic>
      <p:sp>
        <p:nvSpPr>
          <p:cNvPr id="5" name="TextBox 4"/>
          <p:cNvSpPr txBox="1"/>
          <p:nvPr/>
        </p:nvSpPr>
        <p:spPr>
          <a:xfrm>
            <a:off x="533400" y="1676400"/>
            <a:ext cx="2648097" cy="646331"/>
          </a:xfrm>
          <a:prstGeom prst="rect">
            <a:avLst/>
          </a:prstGeom>
          <a:noFill/>
        </p:spPr>
        <p:txBody>
          <a:bodyPr wrap="none" rtlCol="0">
            <a:spAutoFit/>
          </a:bodyPr>
          <a:lstStyle/>
          <a:p>
            <a:r>
              <a:rPr lang="en-US" dirty="0" smtClean="0"/>
              <a:t>Astronomy workshop held</a:t>
            </a:r>
          </a:p>
          <a:p>
            <a:r>
              <a:rPr lang="en-US" dirty="0" smtClean="0"/>
              <a:t>In Anuradhapura</a:t>
            </a:r>
            <a:endParaRPr lang="en-US" dirty="0"/>
          </a:p>
        </p:txBody>
      </p:sp>
      <p:sp>
        <p:nvSpPr>
          <p:cNvPr id="6" name="TextBox 5"/>
          <p:cNvSpPr txBox="1"/>
          <p:nvPr/>
        </p:nvSpPr>
        <p:spPr>
          <a:xfrm>
            <a:off x="4953000" y="5638800"/>
            <a:ext cx="3584416" cy="646331"/>
          </a:xfrm>
          <a:prstGeom prst="rect">
            <a:avLst/>
          </a:prstGeom>
          <a:noFill/>
        </p:spPr>
        <p:txBody>
          <a:bodyPr wrap="square" rtlCol="0">
            <a:spAutoFit/>
          </a:bodyPr>
          <a:lstStyle/>
          <a:p>
            <a:r>
              <a:rPr lang="en-US" dirty="0" smtClean="0"/>
              <a:t>Students with interest amidst an </a:t>
            </a:r>
          </a:p>
          <a:p>
            <a:r>
              <a:rPr lang="en-US" dirty="0" smtClean="0"/>
              <a:t>astronomy session</a:t>
            </a:r>
            <a:endParaRPr lang="en-US" dirty="0"/>
          </a:p>
        </p:txBody>
      </p:sp>
      <p:sp>
        <p:nvSpPr>
          <p:cNvPr id="7" name="Down Arrow 6"/>
          <p:cNvSpPr/>
          <p:nvPr/>
        </p:nvSpPr>
        <p:spPr>
          <a:xfrm>
            <a:off x="1524000" y="2590800"/>
            <a:ext cx="609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6400800" y="47244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1"/>
            <a:ext cx="8229600" cy="923330"/>
          </a:xfrm>
          <a:prstGeom prst="rect">
            <a:avLst/>
          </a:prstGeom>
        </p:spPr>
        <p:txBody>
          <a:bodyPr wrap="square">
            <a:spAutoFit/>
          </a:bodyPr>
          <a:lstStyle/>
          <a:p>
            <a:r>
              <a:rPr lang="en-US" dirty="0" smtClean="0"/>
              <a:t>Further the society holds occasional events for university community to cover up interesting aspects of astronomy such as meteor showers, solar eclipses, conjunctions etc.</a:t>
            </a:r>
            <a:endParaRPr lang="en-US" dirty="0"/>
          </a:p>
        </p:txBody>
      </p:sp>
      <p:pic>
        <p:nvPicPr>
          <p:cNvPr id="4098" name="Picture 2" descr="C:\Users\Desh\Pictures\outreach presentation\nc1101.jpg"/>
          <p:cNvPicPr>
            <a:picLocks noChangeAspect="1" noChangeArrowheads="1"/>
          </p:cNvPicPr>
          <p:nvPr/>
        </p:nvPicPr>
        <p:blipFill>
          <a:blip r:embed="rId2"/>
          <a:srcRect/>
          <a:stretch>
            <a:fillRect/>
          </a:stretch>
        </p:blipFill>
        <p:spPr bwMode="auto">
          <a:xfrm>
            <a:off x="304800" y="2133600"/>
            <a:ext cx="4191000" cy="3143250"/>
          </a:xfrm>
          <a:prstGeom prst="rect">
            <a:avLst/>
          </a:prstGeom>
          <a:noFill/>
        </p:spPr>
      </p:pic>
      <p:pic>
        <p:nvPicPr>
          <p:cNvPr id="4099" name="Picture 3" descr="C:\Users\Desh\Pictures\outreach presentation\197854_1763278474333_1010237198_1963493_1523415_n.jpg"/>
          <p:cNvPicPr>
            <a:picLocks noChangeAspect="1" noChangeArrowheads="1"/>
          </p:cNvPicPr>
          <p:nvPr/>
        </p:nvPicPr>
        <p:blipFill>
          <a:blip r:embed="rId3"/>
          <a:srcRect/>
          <a:stretch>
            <a:fillRect/>
          </a:stretch>
        </p:blipFill>
        <p:spPr bwMode="auto">
          <a:xfrm>
            <a:off x="4419600" y="2133600"/>
            <a:ext cx="4191000" cy="3143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sh\Pictures\outreach presentation\1304666039.png.jpg"/>
          <p:cNvPicPr>
            <a:picLocks noChangeAspect="1" noChangeArrowheads="1"/>
          </p:cNvPicPr>
          <p:nvPr/>
        </p:nvPicPr>
        <p:blipFill>
          <a:blip r:embed="rId2"/>
          <a:srcRect/>
          <a:stretch>
            <a:fillRect/>
          </a:stretch>
        </p:blipFill>
        <p:spPr bwMode="auto">
          <a:xfrm>
            <a:off x="1219199" y="304800"/>
            <a:ext cx="6737351" cy="5053013"/>
          </a:xfrm>
          <a:prstGeom prst="rect">
            <a:avLst/>
          </a:prstGeom>
          <a:noFill/>
        </p:spPr>
      </p:pic>
      <p:sp>
        <p:nvSpPr>
          <p:cNvPr id="3" name="TextBox 2"/>
          <p:cNvSpPr txBox="1"/>
          <p:nvPr/>
        </p:nvSpPr>
        <p:spPr>
          <a:xfrm>
            <a:off x="838200" y="5791200"/>
            <a:ext cx="7265963" cy="646331"/>
          </a:xfrm>
          <a:prstGeom prst="rect">
            <a:avLst/>
          </a:prstGeom>
          <a:noFill/>
        </p:spPr>
        <p:txBody>
          <a:bodyPr wrap="none" rtlCol="0">
            <a:spAutoFit/>
          </a:bodyPr>
          <a:lstStyle/>
          <a:p>
            <a:pPr algn="ctr"/>
            <a:r>
              <a:rPr lang="en-US" dirty="0" smtClean="0"/>
              <a:t>University students at an observation camp, the dome in the background is </a:t>
            </a:r>
          </a:p>
          <a:p>
            <a:pPr algn="ctr"/>
            <a:r>
              <a:rPr lang="en-US" dirty="0" smtClean="0"/>
              <a:t>where the old </a:t>
            </a:r>
            <a:r>
              <a:rPr lang="en-US" dirty="0" err="1" smtClean="0"/>
              <a:t>Molesworth</a:t>
            </a:r>
            <a:r>
              <a:rPr lang="en-US" dirty="0" smtClean="0"/>
              <a:t> telescope is housed.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315200" cy="954107"/>
          </a:xfrm>
          <a:prstGeom prst="rect">
            <a:avLst/>
          </a:prstGeom>
          <a:noFill/>
        </p:spPr>
        <p:txBody>
          <a:bodyPr wrap="square" rtlCol="0">
            <a:spAutoFit/>
          </a:bodyPr>
          <a:lstStyle/>
          <a:p>
            <a:pPr algn="ctr"/>
            <a:r>
              <a:rPr lang="en-US" sz="2800" dirty="0" err="1" smtClean="0"/>
              <a:t>SkyLK</a:t>
            </a:r>
            <a:r>
              <a:rPr lang="en-US" sz="2800" dirty="0" smtClean="0"/>
              <a:t>  </a:t>
            </a:r>
          </a:p>
          <a:p>
            <a:pPr algn="ctr"/>
            <a:r>
              <a:rPr lang="en-US" sz="2800" dirty="0" smtClean="0"/>
              <a:t>Sri Lankan astronomy information portal</a:t>
            </a:r>
            <a:endParaRPr lang="en-US" sz="2800" dirty="0"/>
          </a:p>
        </p:txBody>
      </p:sp>
      <p:sp>
        <p:nvSpPr>
          <p:cNvPr id="3" name="TextBox 2"/>
          <p:cNvSpPr txBox="1"/>
          <p:nvPr/>
        </p:nvSpPr>
        <p:spPr>
          <a:xfrm>
            <a:off x="762000" y="1447800"/>
            <a:ext cx="7239000" cy="2308324"/>
          </a:xfrm>
          <a:prstGeom prst="rect">
            <a:avLst/>
          </a:prstGeom>
          <a:noFill/>
        </p:spPr>
        <p:txBody>
          <a:bodyPr wrap="square" rtlCol="0">
            <a:spAutoFit/>
          </a:bodyPr>
          <a:lstStyle/>
          <a:p>
            <a:r>
              <a:rPr lang="en-US" dirty="0" smtClean="0"/>
              <a:t/>
            </a:r>
            <a:br>
              <a:rPr lang="en-US" dirty="0" smtClean="0"/>
            </a:br>
            <a:r>
              <a:rPr lang="en-US" dirty="0" smtClean="0"/>
              <a:t/>
            </a:r>
            <a:br>
              <a:rPr lang="en-US" dirty="0" smtClean="0"/>
            </a:br>
            <a:r>
              <a:rPr lang="en-US" dirty="0" smtClean="0"/>
              <a:t>Skylk.com is the first Sri Lankan astronomy information web site in Sinhalese language. The goal is to deliver information about astronomy, space and science to the public in Sri Lanka in a way they can understand clearly. </a:t>
            </a:r>
          </a:p>
          <a:p>
            <a:r>
              <a:rPr lang="en-US" dirty="0" smtClean="0"/>
              <a:t/>
            </a:r>
            <a:br>
              <a:rPr lang="en-US" dirty="0" smtClean="0"/>
            </a:br>
            <a:r>
              <a:rPr lang="en-US" dirty="0" smtClean="0"/>
              <a:t>Website - </a:t>
            </a:r>
            <a:r>
              <a:rPr lang="en-US" dirty="0" smtClean="0">
                <a:hlinkClick r:id="rId2"/>
              </a:rPr>
              <a:t>http://www.skylk.com/</a:t>
            </a:r>
            <a:endParaRPr lang="en-US" dirty="0"/>
          </a:p>
        </p:txBody>
      </p:sp>
      <p:pic>
        <p:nvPicPr>
          <p:cNvPr id="6146" name="Picture 2" descr="C:\Users\Desh\Pictures\outreach presentation\422893_10150608276461395_43102331394_9348820_1155340236_n.jpg"/>
          <p:cNvPicPr>
            <a:picLocks noChangeAspect="1" noChangeArrowheads="1"/>
          </p:cNvPicPr>
          <p:nvPr/>
        </p:nvPicPr>
        <p:blipFill>
          <a:blip r:embed="rId3"/>
          <a:srcRect/>
          <a:stretch>
            <a:fillRect/>
          </a:stretch>
        </p:blipFill>
        <p:spPr bwMode="auto">
          <a:xfrm>
            <a:off x="2438400" y="3886200"/>
            <a:ext cx="4343400" cy="250469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1543</Words>
  <Application>Microsoft Office PowerPoint</Application>
  <PresentationFormat>On-screen Show (4:3)</PresentationFormat>
  <Paragraphs>105</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Outreach of Astronomy  in  Sri Lanka (plus how I ended up here in Campos, RJ, Brasil)</vt:lpstr>
      <vt:lpstr>Astronomical Societies involved in outreach</vt:lpstr>
      <vt:lpstr>Mathematical &amp; Astronomical Society (MAS)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of Astronomy  in  Sri Lanka</dc:title>
  <dc:creator>Desh</dc:creator>
  <cp:lastModifiedBy>Desh</cp:lastModifiedBy>
  <cp:revision>128</cp:revision>
  <dcterms:created xsi:type="dcterms:W3CDTF">2012-04-14T10:58:43Z</dcterms:created>
  <dcterms:modified xsi:type="dcterms:W3CDTF">2012-04-21T16:59:11Z</dcterms:modified>
</cp:coreProperties>
</file>